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9" r:id="rId2"/>
    <p:sldId id="296" r:id="rId3"/>
    <p:sldId id="299" r:id="rId4"/>
    <p:sldId id="294" r:id="rId5"/>
    <p:sldId id="295" r:id="rId6"/>
    <p:sldId id="300" r:id="rId7"/>
    <p:sldId id="301" r:id="rId8"/>
    <p:sldId id="303" r:id="rId9"/>
    <p:sldId id="265" r:id="rId10"/>
    <p:sldId id="307" r:id="rId11"/>
    <p:sldId id="305" r:id="rId12"/>
    <p:sldId id="308" r:id="rId13"/>
    <p:sldId id="297" r:id="rId14"/>
    <p:sldId id="311" r:id="rId15"/>
    <p:sldId id="312" r:id="rId16"/>
    <p:sldId id="313" r:id="rId17"/>
    <p:sldId id="315" r:id="rId18"/>
    <p:sldId id="322" r:id="rId19"/>
    <p:sldId id="324" r:id="rId20"/>
  </p:sldIdLst>
  <p:sldSz cx="9906000" cy="6858000" type="A4"/>
  <p:notesSz cx="6858000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600"/>
    <a:srgbClr val="328A45"/>
    <a:srgbClr val="FF0000"/>
    <a:srgbClr val="FFFFCC"/>
    <a:srgbClr val="9966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0" autoAdjust="0"/>
    <p:restoredTop sz="97841" autoAdjust="0"/>
  </p:normalViewPr>
  <p:slideViewPr>
    <p:cSldViewPr>
      <p:cViewPr varScale="1">
        <p:scale>
          <a:sx n="110" d="100"/>
          <a:sy n="110" d="100"/>
        </p:scale>
        <p:origin x="-1308" y="-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1"/>
            <a:ext cx="29718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55650" y="739775"/>
            <a:ext cx="5346700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89516"/>
            <a:ext cx="5486400" cy="4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418"/>
            <a:ext cx="29718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77418"/>
            <a:ext cx="29718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9B30DE-4D68-469B-907A-B036C868317A}" type="slidenum">
              <a:rPr lang="de-DE" altLang="de-DE"/>
              <a:pPr/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val="1557221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SV-A4-mit Kopf- und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95300" y="6453335"/>
            <a:ext cx="2311400" cy="268140"/>
          </a:xfrm>
        </p:spPr>
        <p:txBody>
          <a:bodyPr anchor="ctr" anchorCtr="0"/>
          <a:lstStyle>
            <a:lvl1pPr>
              <a:defRPr/>
            </a:lvl1pPr>
          </a:lstStyle>
          <a:p>
            <a:endParaRPr lang="de-DE" alt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384550" y="6453335"/>
            <a:ext cx="3136900" cy="268140"/>
          </a:xfrm>
        </p:spPr>
        <p:txBody>
          <a:bodyPr anchor="ctr" anchorCtr="0"/>
          <a:lstStyle>
            <a:lvl1pPr>
              <a:defRPr/>
            </a:lvl1pPr>
          </a:lstStyle>
          <a:p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99300" y="6453335"/>
            <a:ext cx="2311400" cy="268139"/>
          </a:xfrm>
        </p:spPr>
        <p:txBody>
          <a:bodyPr anchor="ctr" anchorCtr="0"/>
          <a:lstStyle>
            <a:lvl1pPr>
              <a:defRPr sz="1200"/>
            </a:lvl1pPr>
          </a:lstStyle>
          <a:p>
            <a:fld id="{D2D943BD-3E06-4878-8616-51710C620E37}" type="slidenum">
              <a:rPr lang="de-DE" altLang="de-DE" smtClean="0"/>
              <a:pPr/>
              <a:t>‹Nr.›</a:t>
            </a:fld>
            <a:endParaRPr lang="de-DE" altLang="de-DE" dirty="0"/>
          </a:p>
        </p:txBody>
      </p:sp>
      <p:cxnSp>
        <p:nvCxnSpPr>
          <p:cNvPr id="5" name="Gerader Verbinder 4"/>
          <p:cNvCxnSpPr/>
          <p:nvPr userDrawn="1"/>
        </p:nvCxnSpPr>
        <p:spPr>
          <a:xfrm>
            <a:off x="0" y="6381328"/>
            <a:ext cx="9906000" cy="0"/>
          </a:xfrm>
          <a:prstGeom prst="line">
            <a:avLst/>
          </a:prstGeom>
          <a:ln w="25400">
            <a:solidFill>
              <a:srgbClr val="328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62139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V-A4-ohne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0498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SV-A4-Ohne Kopf- und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5386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440230"/>
            <a:ext cx="2311400" cy="34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440230"/>
            <a:ext cx="3136900" cy="34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436440"/>
            <a:ext cx="2311400" cy="34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FD144E-AE83-4EBD-A6F9-9D15649E238E}" type="slidenum">
              <a:rPr lang="de-DE" altLang="de-DE"/>
              <a:pPr/>
              <a:t>‹Nr.›</a:t>
            </a:fld>
            <a:endParaRPr lang="de-DE" altLang="de-DE" dirty="0"/>
          </a:p>
        </p:txBody>
      </p:sp>
      <p:grpSp>
        <p:nvGrpSpPr>
          <p:cNvPr id="1031" name="Group 7"/>
          <p:cNvGrpSpPr>
            <a:grpSpLocks/>
          </p:cNvGrpSpPr>
          <p:nvPr userDrawn="1"/>
        </p:nvGrpSpPr>
        <p:grpSpPr bwMode="auto">
          <a:xfrm>
            <a:off x="0" y="980728"/>
            <a:ext cx="9906000" cy="287338"/>
            <a:chOff x="-55" y="708"/>
            <a:chExt cx="6240" cy="181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708"/>
              <a:ext cx="6185" cy="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de-DE" dirty="0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-55" y="708"/>
              <a:ext cx="2177" cy="1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algn="ctr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endParaRPr lang="de-DE" dirty="0"/>
            </a:p>
          </p:txBody>
        </p:sp>
      </p:grp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72480" y="214885"/>
            <a:ext cx="4244164" cy="6899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9270"/>
          <a:stretch/>
        </p:blipFill>
        <p:spPr>
          <a:xfrm>
            <a:off x="4535694" y="547686"/>
            <a:ext cx="4244164" cy="3143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2996952"/>
            <a:ext cx="3174820" cy="324036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6456" y="1340768"/>
            <a:ext cx="99060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b="1" dirty="0" smtClean="0">
                <a:solidFill>
                  <a:srgbClr val="FF0000"/>
                </a:solidFill>
              </a:rPr>
              <a:t> Energiewende erfordert Ausbau der Windkraft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328A45"/>
                </a:solidFill>
              </a:rPr>
              <a:t>verstärkte Anstrengungen beim Klimaschutz zum Schutz der Umwelt absolut notwendig: </a:t>
            </a:r>
          </a:p>
          <a:p>
            <a:r>
              <a:rPr lang="de-DE" b="1" dirty="0" smtClean="0">
                <a:solidFill>
                  <a:srgbClr val="328A45"/>
                </a:solidFill>
              </a:rPr>
              <a:t>Ersatz klimaschädlicher fossiler Energieträger durch regenerative Energieerzeugung</a:t>
            </a:r>
          </a:p>
          <a:p>
            <a:r>
              <a:rPr lang="de-DE" b="1" dirty="0" smtClean="0">
                <a:solidFill>
                  <a:srgbClr val="328A45"/>
                </a:solidFill>
              </a:rPr>
              <a:t>und Energieeinsparungen – Bornheims Beitrag auch durch Ausbau der Windenergie </a:t>
            </a:r>
            <a:endParaRPr lang="de-DE" b="1" dirty="0" smtClean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56856" y="3140968"/>
            <a:ext cx="60486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 smtClean="0"/>
              <a:t>Vorgaben zur Flächenausweisung für Windkraft:</a:t>
            </a:r>
          </a:p>
          <a:p>
            <a:pPr>
              <a:lnSpc>
                <a:spcPct val="150000"/>
              </a:lnSpc>
            </a:pPr>
            <a:endParaRPr lang="de-DE" sz="400" b="1" dirty="0" smtClean="0"/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>
                <a:solidFill>
                  <a:srgbClr val="FF0000"/>
                </a:solidFill>
              </a:rPr>
              <a:t>Bundesgesetz</a:t>
            </a:r>
            <a:r>
              <a:rPr lang="de-DE" b="1" dirty="0" smtClean="0"/>
              <a:t>: für NRW bis Ende 2027 </a:t>
            </a:r>
            <a:r>
              <a:rPr lang="de-DE" b="1" dirty="0" smtClean="0">
                <a:solidFill>
                  <a:srgbClr val="FF0000"/>
                </a:solidFill>
              </a:rPr>
              <a:t>1,1 %</a:t>
            </a:r>
            <a:r>
              <a:rPr lang="de-DE" b="1" dirty="0" smtClean="0"/>
              <a:t> der Landesfläche, bis Ende 2032 </a:t>
            </a:r>
            <a:r>
              <a:rPr lang="de-DE" b="1" dirty="0" smtClean="0">
                <a:solidFill>
                  <a:srgbClr val="FF0000"/>
                </a:solidFill>
              </a:rPr>
              <a:t>1,8 %</a:t>
            </a:r>
          </a:p>
          <a:p>
            <a:pPr marL="228600" indent="-228600">
              <a:buFont typeface="+mj-lt"/>
              <a:buAutoNum type="arabicPeriod"/>
            </a:pPr>
            <a:endParaRPr lang="de-DE" sz="800" b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>
                <a:solidFill>
                  <a:srgbClr val="FF0000"/>
                </a:solidFill>
              </a:rPr>
              <a:t>Landesregierung NRW</a:t>
            </a:r>
            <a:r>
              <a:rPr lang="de-DE" b="1" dirty="0" smtClean="0"/>
              <a:t>: bis Ende 2032 für den Regierungsbezirk Köln </a:t>
            </a:r>
            <a:r>
              <a:rPr lang="de-DE" b="1" dirty="0" smtClean="0">
                <a:solidFill>
                  <a:srgbClr val="FF0000"/>
                </a:solidFill>
              </a:rPr>
              <a:t>2,12 %</a:t>
            </a:r>
            <a:r>
              <a:rPr lang="de-DE" b="1" dirty="0" smtClean="0"/>
              <a:t> der Bezirksfläche</a:t>
            </a:r>
          </a:p>
          <a:p>
            <a:pPr marL="342900" indent="-342900">
              <a:buFont typeface="+mj-lt"/>
              <a:buAutoNum type="arabicPeriod"/>
            </a:pPr>
            <a:endParaRPr lang="de-DE" sz="800" b="1" dirty="0" smtClean="0"/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>
                <a:solidFill>
                  <a:srgbClr val="FF0000"/>
                </a:solidFill>
              </a:rPr>
              <a:t>Bezirksregierung Köln</a:t>
            </a:r>
            <a:r>
              <a:rPr lang="de-DE" b="1" dirty="0" smtClean="0"/>
              <a:t>: Flächenvorgabe für Bornheim steht noch aus</a:t>
            </a:r>
          </a:p>
          <a:p>
            <a:pPr marL="342900" indent="-342900">
              <a:buFont typeface="+mj-lt"/>
              <a:buAutoNum type="arabicPeriod"/>
            </a:pPr>
            <a:endParaRPr lang="de-DE" sz="800" b="1" dirty="0" smtClean="0"/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>
                <a:solidFill>
                  <a:srgbClr val="FF0000"/>
                </a:solidFill>
              </a:rPr>
              <a:t>Stadt Bornheim</a:t>
            </a:r>
            <a:r>
              <a:rPr lang="de-DE" b="1" dirty="0" smtClean="0"/>
              <a:t>: Planungsstand am 17.04.2023  </a:t>
            </a:r>
            <a:r>
              <a:rPr lang="de-DE" b="1" dirty="0" smtClean="0">
                <a:solidFill>
                  <a:srgbClr val="FF0000"/>
                </a:solidFill>
              </a:rPr>
              <a:t>5,1 %</a:t>
            </a:r>
            <a:r>
              <a:rPr lang="de-DE" b="1" dirty="0" smtClean="0"/>
              <a:t> des Stadtgebietes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00472" y="116632"/>
            <a:ext cx="954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Ökologische Konflikte: Die geplante Konzentrationszone in der Rheinebene</a:t>
            </a:r>
            <a:endParaRPr lang="de-DE" sz="2000" b="1" dirty="0">
              <a:solidFill>
                <a:srgbClr val="FF0000"/>
              </a:solidFill>
            </a:endParaRPr>
          </a:p>
        </p:txBody>
      </p:sp>
      <p:pic>
        <p:nvPicPr>
          <p:cNvPr id="34818" name="Picture 2" descr="C:\Users\Michael\Documents\aapacyna\LSV\Windenergie\Power Point\PPP 2023.4.17\sni Snipping Tool\2022 Horste Rheineben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810" y="529479"/>
            <a:ext cx="8875897" cy="6283897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776536" y="1268760"/>
            <a:ext cx="1368152" cy="1000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Greifvogel-Horste</a:t>
            </a:r>
          </a:p>
          <a:p>
            <a:r>
              <a:rPr lang="de-DE" sz="1600" b="1" dirty="0" smtClean="0"/>
              <a:t>in 2022</a:t>
            </a:r>
          </a:p>
          <a:p>
            <a:r>
              <a:rPr lang="de-DE" sz="1100" b="1" dirty="0" smtClean="0"/>
              <a:t>(</a:t>
            </a:r>
            <a:r>
              <a:rPr lang="de-DE" sz="1100" b="1" dirty="0" smtClean="0">
                <a:solidFill>
                  <a:srgbClr val="FF0000"/>
                </a:solidFill>
              </a:rPr>
              <a:t>Stadt Bornheim</a:t>
            </a:r>
            <a:r>
              <a:rPr lang="de-DE" sz="1100" b="1" dirty="0" smtClean="0"/>
              <a:t>)</a:t>
            </a:r>
            <a:endParaRPr lang="de-DE" sz="1100" b="1" dirty="0"/>
          </a:p>
        </p:txBody>
      </p:sp>
      <p:pic>
        <p:nvPicPr>
          <p:cNvPr id="1026" name="Picture 2" descr="C:\Users\Michael\Documents\aapacyna\LSV\Windenergie\Fauna\Rohrweihe Günter Scholz\20170523-_MG_16991.jpg"/>
          <p:cNvPicPr>
            <a:picLocks noChangeAspect="1" noChangeArrowheads="1"/>
          </p:cNvPicPr>
          <p:nvPr/>
        </p:nvPicPr>
        <p:blipFill>
          <a:blip r:embed="rId3" cstate="print"/>
          <a:srcRect l="10000" t="3967" r="25000" b="6042"/>
          <a:stretch>
            <a:fillRect/>
          </a:stretch>
        </p:blipFill>
        <p:spPr bwMode="auto">
          <a:xfrm>
            <a:off x="6825208" y="5290130"/>
            <a:ext cx="792088" cy="731158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7348207" y="2636912"/>
            <a:ext cx="1813317" cy="1107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100" dirty="0" smtClean="0"/>
              <a:t>Zahlen = Potenzialflächen</a:t>
            </a:r>
          </a:p>
          <a:p>
            <a:pPr>
              <a:lnSpc>
                <a:spcPct val="15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Konzentrationszone</a:t>
            </a:r>
            <a:r>
              <a:rPr lang="de-DE" sz="1100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de-DE" sz="1100" b="1" dirty="0" smtClean="0"/>
              <a:t>Zahlen: 3 + 4 + 6 + 7a +</a:t>
            </a:r>
          </a:p>
          <a:p>
            <a:pPr>
              <a:lnSpc>
                <a:spcPct val="150000"/>
              </a:lnSpc>
            </a:pPr>
            <a:r>
              <a:rPr lang="de-DE" sz="1100" b="1" dirty="0" smtClean="0"/>
              <a:t>7 (nördliche Hälfte)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16496" y="188640"/>
            <a:ext cx="914501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900" b="1" dirty="0" smtClean="0">
                <a:solidFill>
                  <a:srgbClr val="FF0000"/>
                </a:solidFill>
              </a:rPr>
              <a:t>Ökologische Konflikte: Die geplante Konzentrationszone auf dem Villerücken</a:t>
            </a:r>
            <a:endParaRPr lang="de-DE" sz="1900" b="1" dirty="0">
              <a:solidFill>
                <a:srgbClr val="FF0000"/>
              </a:solidFill>
            </a:endParaRPr>
          </a:p>
        </p:txBody>
      </p:sp>
      <p:pic>
        <p:nvPicPr>
          <p:cNvPr id="35842" name="Picture 2" descr="C:\Users\Michael\Documents\aapacyna\LSV\Windenergie\Power Point\PPP 2023.4.17\sni Snipping Tool\2022 Horste Vi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611495"/>
            <a:ext cx="8712968" cy="6201881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848544" y="5118283"/>
            <a:ext cx="1368152" cy="1000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Greifvogel-Horste</a:t>
            </a:r>
          </a:p>
          <a:p>
            <a:r>
              <a:rPr lang="de-DE" sz="1600" b="1" dirty="0" smtClean="0"/>
              <a:t>in 2022</a:t>
            </a:r>
          </a:p>
          <a:p>
            <a:r>
              <a:rPr lang="de-DE" sz="1100" b="1" dirty="0" smtClean="0"/>
              <a:t>(</a:t>
            </a:r>
            <a:r>
              <a:rPr lang="de-DE" sz="1100" b="1" dirty="0" smtClean="0">
                <a:solidFill>
                  <a:srgbClr val="FF0000"/>
                </a:solidFill>
              </a:rPr>
              <a:t>Stadt Bornheim</a:t>
            </a:r>
            <a:r>
              <a:rPr lang="de-DE" sz="1100" b="1" dirty="0" smtClean="0"/>
              <a:t>)</a:t>
            </a:r>
            <a:endParaRPr lang="de-DE" sz="1100" b="1" dirty="0"/>
          </a:p>
        </p:txBody>
      </p:sp>
      <p:pic>
        <p:nvPicPr>
          <p:cNvPr id="2051" name="Picture 3" descr="C:\Users\Michael\Documents\aapacyna\LSV\Windenergie\Fauna\Rotmilan\Rotmilan Nähe Rösberg17.09.2020 G. Scholz\Rotmilan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895" y="2492896"/>
            <a:ext cx="561057" cy="589384"/>
          </a:xfrm>
          <a:prstGeom prst="rect">
            <a:avLst/>
          </a:prstGeom>
          <a:noFill/>
        </p:spPr>
      </p:pic>
      <p:pic>
        <p:nvPicPr>
          <p:cNvPr id="7" name="Picture 3" descr="C:\Users\Michael\Documents\aapacyna\LSV\Windenergie\Fauna\Rotmilan\Rotmilan Nähe Rösberg17.09.2020 G. Scholz\Rotmilan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7136" y="4869160"/>
            <a:ext cx="561057" cy="589384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7329264" y="2862952"/>
            <a:ext cx="1800199" cy="8540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100" dirty="0" smtClean="0"/>
              <a:t>Zahlen = Potenzialflächen</a:t>
            </a:r>
          </a:p>
          <a:p>
            <a:pPr>
              <a:lnSpc>
                <a:spcPct val="15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Konzentrationszone</a:t>
            </a:r>
            <a:r>
              <a:rPr lang="de-DE" sz="1100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de-DE" sz="1100" b="1" dirty="0" smtClean="0"/>
              <a:t>Zahlen: 16 + 17 + 18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344488" y="-243408"/>
            <a:ext cx="9482083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700" b="1" dirty="0" smtClean="0">
                <a:solidFill>
                  <a:srgbClr val="328A45"/>
                </a:solidFill>
              </a:rPr>
              <a:t>Geschützte, planungsrelevante Brutvögel</a:t>
            </a:r>
          </a:p>
          <a:p>
            <a:r>
              <a:rPr lang="de-DE" b="1" dirty="0" smtClean="0"/>
              <a:t>im  Umfeld der geplanten				         im  Umfeld der geplanten</a:t>
            </a:r>
          </a:p>
          <a:p>
            <a:r>
              <a:rPr lang="de-DE" b="1" dirty="0" smtClean="0"/>
              <a:t>Konzentrationszone bei 				         Konzentrationszone bei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Sechtem </a:t>
            </a:r>
            <a:r>
              <a:rPr lang="de-DE" b="1" dirty="0" smtClean="0"/>
              <a:t>				                        </a:t>
            </a:r>
            <a:r>
              <a:rPr lang="de-DE" b="1" dirty="0" smtClean="0">
                <a:solidFill>
                  <a:srgbClr val="FF0000"/>
                </a:solidFill>
              </a:rPr>
              <a:t>Merten</a:t>
            </a:r>
            <a:r>
              <a:rPr lang="de-DE" b="1" dirty="0" smtClean="0"/>
              <a:t>, </a:t>
            </a:r>
            <a:r>
              <a:rPr lang="de-DE" b="1" dirty="0" smtClean="0">
                <a:solidFill>
                  <a:srgbClr val="FF0000"/>
                </a:solidFill>
              </a:rPr>
              <a:t>Rösberg</a:t>
            </a:r>
            <a:r>
              <a:rPr lang="de-DE" b="1" dirty="0" smtClean="0"/>
              <a:t>, </a:t>
            </a:r>
            <a:r>
              <a:rPr lang="de-DE" b="1" dirty="0" smtClean="0">
                <a:solidFill>
                  <a:srgbClr val="FF0000"/>
                </a:solidFill>
              </a:rPr>
              <a:t>Hemmerich</a:t>
            </a:r>
          </a:p>
          <a:p>
            <a:r>
              <a:rPr lang="de-DE" b="1" dirty="0" smtClean="0"/>
              <a:t> 						          und </a:t>
            </a:r>
            <a:r>
              <a:rPr lang="de-DE" b="1" dirty="0" smtClean="0">
                <a:solidFill>
                  <a:srgbClr val="FF0000"/>
                </a:solidFill>
              </a:rPr>
              <a:t>Waldorf</a:t>
            </a:r>
            <a:r>
              <a:rPr lang="de-DE" b="1" dirty="0" smtClean="0"/>
              <a:t>		</a:t>
            </a:r>
            <a:endParaRPr lang="de-DE" b="1" dirty="0" smtClean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7937" y="1800106"/>
            <a:ext cx="3437672" cy="337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00B050"/>
                </a:solidFill>
              </a:rPr>
              <a:t>Nachgewiesene Brutplätze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endParaRPr lang="de-DE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de-DE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de-DE" sz="2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tx2"/>
                </a:solidFill>
              </a:rPr>
              <a:t>Rohrweihe: </a:t>
            </a:r>
            <a:r>
              <a:rPr lang="de-DE" dirty="0" smtClean="0">
                <a:solidFill>
                  <a:schemeClr val="tx2"/>
                </a:solidFill>
              </a:rPr>
              <a:t>1 Brutplatz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tx2"/>
                </a:solidFill>
              </a:rPr>
              <a:t>Mäusebussard: </a:t>
            </a:r>
            <a:r>
              <a:rPr lang="de-DE" dirty="0" smtClean="0">
                <a:solidFill>
                  <a:schemeClr val="tx2"/>
                </a:solidFill>
              </a:rPr>
              <a:t>1 Horst</a:t>
            </a:r>
          </a:p>
          <a:p>
            <a:pPr>
              <a:lnSpc>
                <a:spcPct val="150000"/>
              </a:lnSpc>
            </a:pPr>
            <a:endParaRPr lang="de-DE" sz="8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328A45"/>
                </a:solidFill>
              </a:rPr>
              <a:t>Verdacht auf Brutplätze</a:t>
            </a:r>
            <a:r>
              <a:rPr lang="de-DE" b="1" dirty="0" smtClean="0"/>
              <a:t>:</a:t>
            </a:r>
          </a:p>
          <a:p>
            <a:r>
              <a:rPr lang="de-DE" b="1" dirty="0" smtClean="0"/>
              <a:t>Turmfalke: </a:t>
            </a:r>
            <a:r>
              <a:rPr lang="de-DE" dirty="0" smtClean="0"/>
              <a:t>mehrere Brutplätze,</a:t>
            </a:r>
          </a:p>
          <a:p>
            <a:r>
              <a:rPr lang="de-DE" dirty="0" smtClean="0"/>
              <a:t>Sichtungen 2021 + 2022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465168" y="1868046"/>
            <a:ext cx="34563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00B050"/>
                </a:solidFill>
              </a:rPr>
              <a:t>Nachgewiesene Brutplätze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tx2"/>
                </a:solidFill>
              </a:rPr>
              <a:t>Rotmilan: </a:t>
            </a:r>
            <a:r>
              <a:rPr lang="de-DE" dirty="0" smtClean="0">
                <a:solidFill>
                  <a:schemeClr val="tx2"/>
                </a:solidFill>
              </a:rPr>
              <a:t>2 Horste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tx2"/>
                </a:solidFill>
              </a:rPr>
              <a:t>Habicht:</a:t>
            </a:r>
            <a:r>
              <a:rPr lang="de-DE" dirty="0" smtClean="0">
                <a:solidFill>
                  <a:schemeClr val="tx2"/>
                </a:solidFill>
              </a:rPr>
              <a:t> 1 Horste</a:t>
            </a:r>
            <a:endParaRPr lang="de-DE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tx2"/>
                </a:solidFill>
              </a:rPr>
              <a:t>Mäusebussard: </a:t>
            </a:r>
            <a:r>
              <a:rPr lang="de-DE" dirty="0" smtClean="0">
                <a:solidFill>
                  <a:schemeClr val="tx2"/>
                </a:solidFill>
              </a:rPr>
              <a:t>15 Horste</a:t>
            </a:r>
          </a:p>
          <a:p>
            <a:pPr>
              <a:lnSpc>
                <a:spcPct val="150000"/>
              </a:lnSpc>
            </a:pPr>
            <a:endParaRPr lang="de-DE" sz="8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328A45"/>
                </a:solidFill>
              </a:rPr>
              <a:t>Verdacht auf Brutplätze</a:t>
            </a:r>
            <a:r>
              <a:rPr lang="de-DE" b="1" dirty="0" smtClean="0"/>
              <a:t>:</a:t>
            </a:r>
          </a:p>
          <a:p>
            <a:r>
              <a:rPr lang="de-DE" b="1" dirty="0" smtClean="0"/>
              <a:t>Schwarzstorch:</a:t>
            </a:r>
            <a:r>
              <a:rPr lang="de-DE" dirty="0" smtClean="0"/>
              <a:t> Sichtung Paar</a:t>
            </a:r>
          </a:p>
          <a:p>
            <a:r>
              <a:rPr lang="de-DE" dirty="0" smtClean="0"/>
              <a:t>mit Jungtier 2021</a:t>
            </a:r>
          </a:p>
          <a:p>
            <a:endParaRPr lang="de-DE" sz="400" b="1" dirty="0" smtClean="0"/>
          </a:p>
          <a:p>
            <a:r>
              <a:rPr lang="de-DE" b="1" dirty="0" smtClean="0"/>
              <a:t>Wespenbussard:</a:t>
            </a:r>
            <a:r>
              <a:rPr lang="de-DE" dirty="0" smtClean="0"/>
              <a:t> 1 Revier,</a:t>
            </a:r>
          </a:p>
          <a:p>
            <a:r>
              <a:rPr lang="de-DE" dirty="0" smtClean="0"/>
              <a:t>Sichtungen 2021 + 2022</a:t>
            </a:r>
          </a:p>
          <a:p>
            <a:endParaRPr lang="de-DE" sz="400" dirty="0" smtClean="0"/>
          </a:p>
          <a:p>
            <a:endParaRPr lang="de-DE" sz="300" b="1" dirty="0" smtClean="0"/>
          </a:p>
          <a:p>
            <a:r>
              <a:rPr lang="de-DE" b="1" dirty="0" smtClean="0"/>
              <a:t>Schwarzmilan:</a:t>
            </a:r>
            <a:r>
              <a:rPr lang="de-DE" dirty="0" smtClean="0"/>
              <a:t> Sichtungen 2021 + 2022</a:t>
            </a:r>
          </a:p>
          <a:p>
            <a:endParaRPr lang="de-DE" sz="400" b="1" dirty="0" smtClean="0"/>
          </a:p>
          <a:p>
            <a:r>
              <a:rPr lang="de-DE" b="1" dirty="0" smtClean="0"/>
              <a:t>Turmfalke: </a:t>
            </a:r>
            <a:r>
              <a:rPr lang="de-DE" dirty="0" smtClean="0"/>
              <a:t>mehrere Brutplätze, Sichtungen 2021 + 2022</a:t>
            </a:r>
            <a:endParaRPr lang="de-DE" b="1" dirty="0"/>
          </a:p>
        </p:txBody>
      </p:sp>
      <p:pic>
        <p:nvPicPr>
          <p:cNvPr id="3075" name="Picture 3" descr="C:\Users\Michael\Documents\aapacyna\LSV\Windenergie\Fauna\kostenfreie Fotos\Habic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008" y="2852936"/>
            <a:ext cx="1133475" cy="1409700"/>
          </a:xfrm>
          <a:prstGeom prst="rect">
            <a:avLst/>
          </a:prstGeom>
          <a:noFill/>
        </p:spPr>
      </p:pic>
      <p:pic>
        <p:nvPicPr>
          <p:cNvPr id="3076" name="Picture 4" descr="C:\Users\Michael\Documents\aapacyna\LSV\Windenergie\Fauna\kostenfreie Fotos\Schwarzstor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920" y="4365104"/>
            <a:ext cx="1954213" cy="857250"/>
          </a:xfrm>
          <a:prstGeom prst="rect">
            <a:avLst/>
          </a:prstGeom>
          <a:noFill/>
        </p:spPr>
      </p:pic>
      <p:pic>
        <p:nvPicPr>
          <p:cNvPr id="3077" name="Picture 5" descr="C:\Users\Michael\Documents\aapacyna\LSV\Windenergie\Fauna\kostenfreie Fotos\Wespenbuss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497" y="5301208"/>
            <a:ext cx="700639" cy="1494483"/>
          </a:xfrm>
          <a:prstGeom prst="rect">
            <a:avLst/>
          </a:prstGeom>
          <a:noFill/>
        </p:spPr>
      </p:pic>
      <p:sp>
        <p:nvSpPr>
          <p:cNvPr id="19" name="Textfeld 18"/>
          <p:cNvSpPr txBox="1"/>
          <p:nvPr/>
        </p:nvSpPr>
        <p:spPr>
          <a:xfrm>
            <a:off x="4304928" y="58772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/>
              <a:t>Wespenbussard</a:t>
            </a:r>
            <a:endParaRPr lang="de-DE" sz="1000" b="1" dirty="0"/>
          </a:p>
        </p:txBody>
      </p:sp>
      <p:pic>
        <p:nvPicPr>
          <p:cNvPr id="3084" name="Picture 12" descr="C:\Users\Michael\Documents\aapacyna\LSV\Windenergie\Fauna\Rohrweihe Günter Scholz\20170523-_MG_17071.jpg"/>
          <p:cNvPicPr>
            <a:picLocks noChangeAspect="1" noChangeArrowheads="1"/>
          </p:cNvPicPr>
          <p:nvPr/>
        </p:nvPicPr>
        <p:blipFill>
          <a:blip r:embed="rId5" cstate="print"/>
          <a:srcRect t="6911" b="28096"/>
          <a:stretch>
            <a:fillRect/>
          </a:stretch>
        </p:blipFill>
        <p:spPr bwMode="auto">
          <a:xfrm>
            <a:off x="488504" y="2276873"/>
            <a:ext cx="1944216" cy="842494"/>
          </a:xfrm>
          <a:prstGeom prst="rect">
            <a:avLst/>
          </a:prstGeom>
          <a:noFill/>
        </p:spPr>
      </p:pic>
      <p:pic>
        <p:nvPicPr>
          <p:cNvPr id="3085" name="Picture 13" descr="C:\Users\Michael\Documents\aapacyna\LSV\Windenergie\Fauna\Rotmilan\Rotmilan Nähe Rösberg17.09.2020 G. Scholz\Rotmilan Günter Scholz (2).jpg"/>
          <p:cNvPicPr>
            <a:picLocks noChangeAspect="1" noChangeArrowheads="1"/>
          </p:cNvPicPr>
          <p:nvPr/>
        </p:nvPicPr>
        <p:blipFill>
          <a:blip r:embed="rId6" cstate="print"/>
          <a:srcRect l="4643" t="7253" r="7135" b="5708"/>
          <a:stretch>
            <a:fillRect/>
          </a:stretch>
        </p:blipFill>
        <p:spPr bwMode="auto">
          <a:xfrm>
            <a:off x="4592960" y="836712"/>
            <a:ext cx="1539171" cy="1944216"/>
          </a:xfrm>
          <a:prstGeom prst="rect">
            <a:avLst/>
          </a:prstGeom>
          <a:noFill/>
        </p:spPr>
      </p:pic>
      <p:sp>
        <p:nvSpPr>
          <p:cNvPr id="27" name="Textfeld 26"/>
          <p:cNvSpPr txBox="1"/>
          <p:nvPr/>
        </p:nvSpPr>
        <p:spPr>
          <a:xfrm>
            <a:off x="5385048" y="2420888"/>
            <a:ext cx="73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/>
              <a:t>Rotmilan</a:t>
            </a:r>
            <a:endParaRPr lang="de-DE" sz="1000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4370662" y="3429000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/>
              <a:t>Habicht</a:t>
            </a:r>
            <a:endParaRPr lang="de-DE" sz="1000" b="1" dirty="0"/>
          </a:p>
        </p:txBody>
      </p:sp>
      <p:sp>
        <p:nvSpPr>
          <p:cNvPr id="34" name="Textfeld 33"/>
          <p:cNvSpPr txBox="1"/>
          <p:nvPr/>
        </p:nvSpPr>
        <p:spPr>
          <a:xfrm>
            <a:off x="5025008" y="4365104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/>
              <a:t>Schwarzstorch</a:t>
            </a:r>
            <a:endParaRPr lang="de-DE" sz="10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776536" y="5949280"/>
            <a:ext cx="280831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Quelle: Stadt Bornheim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08584" y="116632"/>
            <a:ext cx="7202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FF0000"/>
                </a:solidFill>
              </a:rPr>
              <a:t>Infrastruktur für Windkraft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0512" y="908720"/>
            <a:ext cx="4610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in der Rheinebene vorhanden:</a:t>
            </a:r>
            <a:endParaRPr lang="de-DE" sz="2400" b="1" dirty="0"/>
          </a:p>
        </p:txBody>
      </p:sp>
      <p:sp>
        <p:nvSpPr>
          <p:cNvPr id="6" name="Rechteck 5"/>
          <p:cNvSpPr/>
          <p:nvPr/>
        </p:nvSpPr>
        <p:spPr>
          <a:xfrm>
            <a:off x="6033120" y="908720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400" b="1" dirty="0" smtClean="0">
                <a:solidFill>
                  <a:srgbClr val="000000"/>
                </a:solidFill>
              </a:rPr>
              <a:t>auf dem Villerücken</a:t>
            </a:r>
          </a:p>
          <a:p>
            <a:pPr lvl="0"/>
            <a:r>
              <a:rPr lang="de-DE" sz="2400" b="1" dirty="0" smtClean="0">
                <a:solidFill>
                  <a:srgbClr val="000000"/>
                </a:solidFill>
              </a:rPr>
              <a:t>nicht vorhanden</a:t>
            </a:r>
            <a:endParaRPr lang="de-DE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3" descr="C:\Users\Michael\Documents\aapacyna\LSV\Windenergie\Fotos Videos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0" y="4286454"/>
            <a:ext cx="4464496" cy="2438174"/>
          </a:xfrm>
          <a:prstGeom prst="rect">
            <a:avLst/>
          </a:prstGeom>
          <a:noFill/>
        </p:spPr>
      </p:pic>
      <p:pic>
        <p:nvPicPr>
          <p:cNvPr id="4100" name="Picture 4" descr="C:\Users\Michael\Documents\aapacyna\LSV\Windenergie\Fotos Videos\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21" y="1412776"/>
            <a:ext cx="4464495" cy="2677609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704528" y="1556792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Hochspannungs-</a:t>
            </a:r>
          </a:p>
          <a:p>
            <a:r>
              <a:rPr lang="de-DE" sz="1200" b="1" dirty="0" smtClean="0">
                <a:solidFill>
                  <a:srgbClr val="FF0000"/>
                </a:solidFill>
              </a:rPr>
              <a:t>leitungen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85213" y="4304129"/>
            <a:ext cx="2183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Umspannwerk bei Sechtem</a:t>
            </a:r>
            <a:endParaRPr lang="de-DE" sz="1200" b="1" dirty="0">
              <a:solidFill>
                <a:srgbClr val="FF0000"/>
              </a:solidFill>
            </a:endParaRPr>
          </a:p>
        </p:txBody>
      </p:sp>
      <p:pic>
        <p:nvPicPr>
          <p:cNvPr id="4101" name="Picture 5" descr="C:\Users\Michael\Documents\aapacyna\LSV\Windenergie\Fotos Videos\Erholungsraum Ville\Fotos Günter Scholz\Günter Scholz_65A2969.jpg"/>
          <p:cNvPicPr>
            <a:picLocks noChangeAspect="1" noChangeArrowheads="1"/>
          </p:cNvPicPr>
          <p:nvPr/>
        </p:nvPicPr>
        <p:blipFill>
          <a:blip r:embed="rId4" cstate="print"/>
          <a:srcRect r="21333"/>
          <a:stretch>
            <a:fillRect/>
          </a:stretch>
        </p:blipFill>
        <p:spPr bwMode="auto">
          <a:xfrm>
            <a:off x="5457056" y="1797133"/>
            <a:ext cx="4248472" cy="4944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488" y="260648"/>
            <a:ext cx="9394751" cy="49244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400" dirty="0" smtClean="0"/>
              <a:t>Massive Bedenken gegen </a:t>
            </a:r>
            <a:r>
              <a:rPr lang="de-DE" sz="2600" dirty="0" smtClean="0"/>
              <a:t>Konzentrationszone</a:t>
            </a:r>
            <a:r>
              <a:rPr lang="de-DE" sz="2400" dirty="0" smtClean="0"/>
              <a:t> auf der Villehöhe !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416497" y="980729"/>
            <a:ext cx="90009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de-DE" sz="1600" b="1" dirty="0" smtClean="0"/>
              <a:t>Flächenausweisung  in Bornheim </a:t>
            </a:r>
            <a:r>
              <a:rPr lang="de-DE" sz="1600" b="1" dirty="0" smtClean="0">
                <a:solidFill>
                  <a:srgbClr val="FF0000"/>
                </a:solidFill>
              </a:rPr>
              <a:t>5,1 %</a:t>
            </a:r>
          </a:p>
          <a:p>
            <a:pPr marL="342900" indent="-342900"/>
            <a:endParaRPr lang="de-DE" sz="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Gesetzliche Vorgabe für NRW </a:t>
            </a:r>
            <a:r>
              <a:rPr lang="de-DE" sz="1400" b="1" dirty="0" smtClean="0">
                <a:solidFill>
                  <a:srgbClr val="FF0000"/>
                </a:solidFill>
              </a:rPr>
              <a:t>1,8 %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Für den </a:t>
            </a:r>
            <a:r>
              <a:rPr lang="de-DE" sz="1400" dirty="0" err="1" smtClean="0"/>
              <a:t>RegBez</a:t>
            </a:r>
            <a:r>
              <a:rPr lang="de-DE" sz="1400" dirty="0" smtClean="0"/>
              <a:t> Köln ermittelte Quote </a:t>
            </a:r>
            <a:r>
              <a:rPr lang="de-DE" sz="1400" b="1" dirty="0" smtClean="0">
                <a:solidFill>
                  <a:srgbClr val="FF0000"/>
                </a:solidFill>
              </a:rPr>
              <a:t>2,12 %</a:t>
            </a:r>
            <a:r>
              <a:rPr lang="de-DE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Konzentrationszone in der Rheinebene  </a:t>
            </a:r>
            <a:r>
              <a:rPr lang="de-DE" sz="1400" b="1" dirty="0" smtClean="0">
                <a:solidFill>
                  <a:srgbClr val="FF0000"/>
                </a:solidFill>
              </a:rPr>
              <a:t>2,8 %</a:t>
            </a:r>
            <a:r>
              <a:rPr lang="de-DE" sz="1400" dirty="0" smtClean="0"/>
              <a:t> des Stadtgebietes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„substantieller Raum für die Energiegewinnung“ ist damit vorhanden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800" dirty="0"/>
          </a:p>
          <a:p>
            <a:pPr marL="342900" indent="-342900">
              <a:buAutoNum type="arabicParenR" startAt="2"/>
            </a:pPr>
            <a:r>
              <a:rPr lang="de-DE" sz="1600" b="1" dirty="0" smtClean="0"/>
              <a:t>Neue Gesetzgebung + EU-Notfall-VO:  </a:t>
            </a:r>
            <a:r>
              <a:rPr lang="de-DE" sz="1600" b="1" i="1" dirty="0" smtClean="0"/>
              <a:t>„überwiegendes Interesse für den Ausbau der erneuerbaren Energien“ </a:t>
            </a:r>
          </a:p>
          <a:p>
            <a:pPr marL="342900" indent="-342900"/>
            <a:endParaRPr lang="de-DE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Bedeutet nicht: Soviel Fläche wie möglich für Windenergie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Berücksichtigung auch anderer Schutzgüter vorgeschrieben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800" dirty="0"/>
          </a:p>
          <a:p>
            <a:pPr marL="342900" indent="-342900">
              <a:buAutoNum type="arabicParenR" startAt="3"/>
            </a:pPr>
            <a:r>
              <a:rPr lang="de-DE" sz="1600" b="1" dirty="0" smtClean="0"/>
              <a:t>Abwägung aller Belange erfordert  </a:t>
            </a:r>
            <a:r>
              <a:rPr lang="de-DE" sz="1600" b="1" dirty="0" smtClean="0">
                <a:solidFill>
                  <a:srgbClr val="FF0000"/>
                </a:solidFill>
              </a:rPr>
              <a:t>keine</a:t>
            </a:r>
            <a:r>
              <a:rPr lang="de-DE" sz="1600" b="1" dirty="0" smtClean="0"/>
              <a:t> 2 Konzentrationszonen </a:t>
            </a:r>
            <a:r>
              <a:rPr lang="de-DE" sz="1600" dirty="0" smtClean="0"/>
              <a:t>(Ville + Rheinebene)</a:t>
            </a:r>
          </a:p>
          <a:p>
            <a:endParaRPr lang="de-DE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Verletzung des Gebots gerechter Abwägung bei Fehlen einer </a:t>
            </a:r>
            <a:r>
              <a:rPr lang="de-DE" sz="1400" b="1" dirty="0" smtClean="0"/>
              <a:t>sachgerechten</a:t>
            </a:r>
            <a:r>
              <a:rPr lang="de-DE" sz="1400" dirty="0" smtClean="0"/>
              <a:t> Abwägung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Flächenanteil von 2,8 % in der Rheinebene + dort vorhandene Infrastruktur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Schonung des unbelasteten Villerückens für Erholung + Schutz der Artenvielfalt</a:t>
            </a:r>
            <a:endParaRPr lang="de-DE" sz="1400" dirty="0"/>
          </a:p>
        </p:txBody>
      </p:sp>
      <p:pic>
        <p:nvPicPr>
          <p:cNvPr id="3074" name="Picture 2" descr="C:\Users\Michael\Documents\aapacyna\LSV\Presse\Fotos Vorgebirge\130.JPG"/>
          <p:cNvPicPr>
            <a:picLocks noChangeAspect="1" noChangeArrowheads="1"/>
          </p:cNvPicPr>
          <p:nvPr/>
        </p:nvPicPr>
        <p:blipFill>
          <a:blip r:embed="rId2" cstate="print"/>
          <a:srcRect t="30747" b="26206"/>
          <a:stretch>
            <a:fillRect/>
          </a:stretch>
        </p:blipFill>
        <p:spPr bwMode="auto">
          <a:xfrm>
            <a:off x="488504" y="4653136"/>
            <a:ext cx="9073008" cy="2016224"/>
          </a:xfrm>
          <a:prstGeom prst="rect">
            <a:avLst/>
          </a:prstGeom>
          <a:noFill/>
        </p:spPr>
      </p:pic>
      <p:pic>
        <p:nvPicPr>
          <p:cNvPr id="3075" name="Picture 3" descr="C:\Users\Michael\Documents\aapacyna\LSV\Windenergie\Power Point\PPP 2023.4.17\Paragraph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2453" y="1234083"/>
            <a:ext cx="782995" cy="754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570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72480" y="251356"/>
            <a:ext cx="9217024" cy="38472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de-DE" sz="1900" b="1" dirty="0" smtClean="0"/>
              <a:t>Klimaneutralität = höhere Belastung für Bornheim als für andere Kommunen? </a:t>
            </a:r>
            <a:endParaRPr lang="de-DE" sz="19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231576" y="836712"/>
            <a:ext cx="96744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500" b="1" dirty="0"/>
              <a:t>1</a:t>
            </a:r>
            <a:r>
              <a:rPr lang="de-DE" sz="1500" b="1" dirty="0" smtClean="0"/>
              <a:t>)   </a:t>
            </a:r>
            <a:r>
              <a:rPr lang="de-DE" sz="1600" b="1" dirty="0" smtClean="0"/>
              <a:t>Erfordert das </a:t>
            </a:r>
            <a:r>
              <a:rPr lang="de-DE" sz="1600" b="1" dirty="0" err="1" smtClean="0"/>
              <a:t>Ratsziel</a:t>
            </a:r>
            <a:r>
              <a:rPr lang="de-DE" sz="1600" b="1" dirty="0" smtClean="0"/>
              <a:t>  </a:t>
            </a:r>
            <a:r>
              <a:rPr lang="de-DE" sz="1600" b="1" i="1" dirty="0" smtClean="0"/>
              <a:t>„</a:t>
            </a:r>
            <a:r>
              <a:rPr lang="de-DE" sz="1600" b="1" i="1" dirty="0" smtClean="0">
                <a:solidFill>
                  <a:srgbClr val="FF0000"/>
                </a:solidFill>
              </a:rPr>
              <a:t>Klimaneutralität</a:t>
            </a:r>
            <a:r>
              <a:rPr lang="de-DE" sz="1600" b="1" i="1" dirty="0" smtClean="0"/>
              <a:t> für Bornheim bis 2045“</a:t>
            </a:r>
            <a:r>
              <a:rPr lang="de-DE" sz="1600" b="1" dirty="0" smtClean="0"/>
              <a:t>  zwei Konzentrationszonen? </a:t>
            </a:r>
          </a:p>
          <a:p>
            <a:endParaRPr lang="de-DE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Klimaneutralität nur durch ein Bündel von Maßnahmen wie Energieeinsparungen, Ausbau erneu-</a:t>
            </a:r>
            <a:r>
              <a:rPr lang="de-DE" sz="1600" dirty="0" err="1" smtClean="0"/>
              <a:t>erbarer</a:t>
            </a:r>
            <a:r>
              <a:rPr lang="de-DE" sz="1600" dirty="0" smtClean="0"/>
              <a:t> Energien (Windkraft, Solarenergie, Geothermie, Biogas usw.), Verkehrswende u.a. erreichbar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Weg zur Klimaneutralität nur unter Berücksichtigung anderer wichtiger Schutzgüter</a:t>
            </a:r>
          </a:p>
          <a:p>
            <a:pPr marL="285750" indent="-285750"/>
            <a:endParaRPr lang="de-DE" sz="800" dirty="0"/>
          </a:p>
          <a:p>
            <a:r>
              <a:rPr lang="de-DE" sz="1500" b="1" dirty="0"/>
              <a:t>2</a:t>
            </a:r>
            <a:r>
              <a:rPr lang="de-DE" sz="1500" b="1" dirty="0" smtClean="0"/>
              <a:t>)</a:t>
            </a:r>
            <a:r>
              <a:rPr lang="de-DE" sz="1500" b="1" dirty="0" smtClean="0">
                <a:solidFill>
                  <a:srgbClr val="FF0000"/>
                </a:solidFill>
              </a:rPr>
              <a:t>   </a:t>
            </a:r>
            <a:r>
              <a:rPr lang="de-DE" sz="1600" b="1" dirty="0" smtClean="0">
                <a:solidFill>
                  <a:srgbClr val="FF0000"/>
                </a:solidFill>
              </a:rPr>
              <a:t>Mehrausweisung </a:t>
            </a:r>
            <a:r>
              <a:rPr lang="de-DE" sz="1600" b="1" dirty="0" smtClean="0"/>
              <a:t>von </a:t>
            </a:r>
            <a:r>
              <a:rPr lang="de-DE" sz="1600" b="1" dirty="0" smtClean="0">
                <a:solidFill>
                  <a:srgbClr val="FF0000"/>
                </a:solidFill>
              </a:rPr>
              <a:t>5,1 % </a:t>
            </a:r>
            <a:r>
              <a:rPr lang="de-DE" sz="1600" dirty="0" smtClean="0"/>
              <a:t>Windenergiefläche durch Bornheim </a:t>
            </a:r>
            <a:r>
              <a:rPr lang="de-DE" sz="1600" b="1" dirty="0" smtClean="0">
                <a:solidFill>
                  <a:srgbClr val="FF0000"/>
                </a:solidFill>
              </a:rPr>
              <a:t>programmiert höhere</a:t>
            </a:r>
          </a:p>
          <a:p>
            <a:pPr marL="180975"/>
            <a:r>
              <a:rPr lang="de-DE" sz="1600" b="1" dirty="0" smtClean="0">
                <a:solidFill>
                  <a:srgbClr val="FF0000"/>
                </a:solidFill>
              </a:rPr>
              <a:t>  Flächenzuweisung</a:t>
            </a:r>
            <a:r>
              <a:rPr lang="de-DE" sz="1600" dirty="0" smtClean="0"/>
              <a:t> für Bornheim als bei „gerechter“ Flächenverteilung auf alle Kommunen im</a:t>
            </a:r>
          </a:p>
          <a:p>
            <a:pPr marL="180975"/>
            <a:r>
              <a:rPr lang="de-DE" sz="1600" dirty="0" smtClean="0"/>
              <a:t>  Regierungsbezirk Köln</a:t>
            </a:r>
          </a:p>
          <a:p>
            <a:pPr marL="180975"/>
            <a:endParaRPr lang="de-DE" sz="800" b="1" dirty="0" smtClean="0"/>
          </a:p>
          <a:p>
            <a:r>
              <a:rPr lang="de-DE" sz="1600" b="1" dirty="0" smtClean="0">
                <a:solidFill>
                  <a:srgbClr val="FF0000"/>
                </a:solidFill>
              </a:rPr>
              <a:t>Folge</a:t>
            </a:r>
            <a:r>
              <a:rPr lang="de-DE" sz="1600" b="1" dirty="0"/>
              <a:t>: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A</a:t>
            </a:r>
            <a:r>
              <a:rPr lang="de-DE" sz="1600" dirty="0" smtClean="0"/>
              <a:t>uch </a:t>
            </a:r>
            <a:r>
              <a:rPr lang="de-DE" sz="1600" dirty="0"/>
              <a:t>wenn Bornheim </a:t>
            </a:r>
            <a:r>
              <a:rPr lang="de-DE" sz="1600" b="1" dirty="0" smtClean="0">
                <a:solidFill>
                  <a:srgbClr val="FF0000"/>
                </a:solidFill>
              </a:rPr>
              <a:t>5,1 % </a:t>
            </a:r>
            <a:r>
              <a:rPr lang="de-DE" sz="1600" dirty="0" smtClean="0"/>
              <a:t>anbietet, werden </a:t>
            </a:r>
            <a:r>
              <a:rPr lang="de-DE" sz="1600" dirty="0"/>
              <a:t>im Regierungsbezirk Köln insgesamt nur 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2,12 % </a:t>
            </a:r>
            <a:r>
              <a:rPr lang="de-DE" sz="1600" dirty="0"/>
              <a:t>der Fläche </a:t>
            </a:r>
            <a:r>
              <a:rPr lang="de-DE" sz="1600" dirty="0" smtClean="0"/>
              <a:t>ausgewiesen. </a:t>
            </a:r>
            <a:r>
              <a:rPr lang="de-DE" sz="1600" dirty="0"/>
              <a:t>Bornheims Angebot trägt also nicht zu mehr </a:t>
            </a:r>
            <a:r>
              <a:rPr lang="de-DE" sz="1600" dirty="0" smtClean="0"/>
              <a:t>Erzeugung von</a:t>
            </a:r>
            <a:endParaRPr lang="de-DE" sz="1600" dirty="0"/>
          </a:p>
          <a:p>
            <a:r>
              <a:rPr lang="de-DE" sz="1600" dirty="0" smtClean="0"/>
              <a:t>Windstrom </a:t>
            </a:r>
            <a:r>
              <a:rPr lang="de-DE" sz="1600" dirty="0"/>
              <a:t>im Regierungsbezirk bei. </a:t>
            </a:r>
            <a:r>
              <a:rPr lang="de-DE" sz="1600" b="1" dirty="0">
                <a:solidFill>
                  <a:srgbClr val="FF0000"/>
                </a:solidFill>
              </a:rPr>
              <a:t>Bornheim </a:t>
            </a:r>
            <a:r>
              <a:rPr lang="de-DE" sz="1600" dirty="0"/>
              <a:t>trägt nur die</a:t>
            </a:r>
            <a:r>
              <a:rPr lang="de-DE" sz="1600" b="1" dirty="0">
                <a:solidFill>
                  <a:srgbClr val="FF0000"/>
                </a:solidFill>
              </a:rPr>
              <a:t> höhere Belastung des </a:t>
            </a:r>
            <a:r>
              <a:rPr lang="de-DE" sz="1600" b="1" dirty="0" smtClean="0">
                <a:solidFill>
                  <a:srgbClr val="FF0000"/>
                </a:solidFill>
              </a:rPr>
              <a:t>Freiraums </a:t>
            </a:r>
            <a:r>
              <a:rPr lang="de-DE" sz="1600" dirty="0" smtClean="0"/>
              <a:t>und</a:t>
            </a:r>
          </a:p>
          <a:p>
            <a:r>
              <a:rPr lang="de-DE" sz="1600" dirty="0" smtClean="0"/>
              <a:t>erspart </a:t>
            </a:r>
            <a:r>
              <a:rPr lang="de-DE" sz="1600" dirty="0"/>
              <a:t>der Bezirksregierung Ärger mit anderen Kommunen, die möglichst wenig </a:t>
            </a:r>
            <a:r>
              <a:rPr lang="de-DE" sz="1600" dirty="0" smtClean="0"/>
              <a:t>ausweisen wollen.</a:t>
            </a:r>
          </a:p>
        </p:txBody>
      </p:sp>
      <p:pic>
        <p:nvPicPr>
          <p:cNvPr id="4099" name="Picture 3" descr="C:\Users\Michael\Documents\aapacyna\LSV\Windenergie\Fotos Videos\Erholungsraum Ville\Fotos Günter Scholz\Günter Scholz_65A2920.jpg"/>
          <p:cNvPicPr>
            <a:picLocks noChangeAspect="1" noChangeArrowheads="1"/>
          </p:cNvPicPr>
          <p:nvPr/>
        </p:nvPicPr>
        <p:blipFill>
          <a:blip r:embed="rId2" cstate="print"/>
          <a:srcRect t="30745" b="1616"/>
          <a:stretch>
            <a:fillRect/>
          </a:stretch>
        </p:blipFill>
        <p:spPr bwMode="auto">
          <a:xfrm>
            <a:off x="348103" y="4149080"/>
            <a:ext cx="9141401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7804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00472" y="188640"/>
            <a:ext cx="9505055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 smtClean="0"/>
              <a:t>Landschaftsschutz bei städtischer Abwägung massiv vernachlässigt!</a:t>
            </a:r>
            <a:endParaRPr lang="de-DE" sz="22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16496" y="2832025"/>
            <a:ext cx="91450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2400" b="1" dirty="0" smtClean="0"/>
              <a:t>1. Neues Bundesnaturschutzgesetz:</a:t>
            </a:r>
          </a:p>
          <a:p>
            <a:pPr marL="342900" indent="-342900"/>
            <a:endParaRPr lang="de-DE" sz="800" dirty="0" smtClean="0"/>
          </a:p>
          <a:p>
            <a:pPr lvl="1"/>
            <a:r>
              <a:rPr lang="de-DE" sz="1600" i="1" dirty="0" smtClean="0"/>
              <a:t> „In einem Landschaftsschutzgebiet sind die Errichtung und der Betrieb von WEA…..nicht verboten, wenn sich der Standort in einem Windenergiegebiet …..befindet.“</a:t>
            </a:r>
          </a:p>
          <a:p>
            <a:pPr lvl="1"/>
            <a:endParaRPr lang="de-DE" sz="800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Einschränkung, aber nicht </a:t>
            </a:r>
            <a:r>
              <a:rPr lang="de-DE" sz="1600" dirty="0"/>
              <a:t> </a:t>
            </a:r>
            <a:r>
              <a:rPr lang="de-DE" sz="1600" dirty="0" smtClean="0"/>
              <a:t>Aufhebung des Landschaftsschutzes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Im </a:t>
            </a:r>
            <a:r>
              <a:rPr lang="de-DE" sz="1600" b="1" dirty="0" smtClean="0"/>
              <a:t>Anlagengenehmigungsverfahren</a:t>
            </a:r>
            <a:r>
              <a:rPr lang="de-DE" sz="1600" dirty="0" smtClean="0"/>
              <a:t> reicht Hinweis auf vorhandenes Windenergiegebiet  (WEG) aus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Verfahren zur Ausweisung eines WEG durch </a:t>
            </a:r>
            <a:r>
              <a:rPr lang="de-DE" sz="1600" b="1" dirty="0" smtClean="0"/>
              <a:t>Regionalplanung</a:t>
            </a:r>
            <a:r>
              <a:rPr lang="de-DE" sz="1600" dirty="0" smtClean="0"/>
              <a:t> des Regierungsbezirks Köln: </a:t>
            </a:r>
            <a:r>
              <a:rPr lang="de-DE" sz="1600" b="1" dirty="0" smtClean="0"/>
              <a:t>Abwägung</a:t>
            </a:r>
            <a:r>
              <a:rPr lang="de-DE" sz="1600" dirty="0" smtClean="0"/>
              <a:t> und </a:t>
            </a:r>
            <a:r>
              <a:rPr lang="de-DE" sz="1600" b="1" dirty="0" smtClean="0"/>
              <a:t>Beteiligung</a:t>
            </a:r>
            <a:r>
              <a:rPr lang="de-DE" sz="1600" dirty="0" smtClean="0"/>
              <a:t> nach dem „Gegenstromprinzip“</a:t>
            </a:r>
          </a:p>
          <a:p>
            <a:pPr marL="342900" indent="-342900"/>
            <a:endParaRPr lang="de-DE" sz="800" dirty="0" smtClean="0"/>
          </a:p>
          <a:p>
            <a:r>
              <a:rPr lang="de-DE" sz="1600" b="1" dirty="0" smtClean="0"/>
              <a:t>2. </a:t>
            </a:r>
            <a:r>
              <a:rPr lang="de-DE" sz="1600" dirty="0" smtClean="0"/>
              <a:t>Der</a:t>
            </a:r>
            <a:r>
              <a:rPr lang="de-DE" sz="1600" b="1" dirty="0" smtClean="0"/>
              <a:t> gültige Landschaftsplan Bornheim untersagt den Bau von Windrädern</a:t>
            </a:r>
            <a:endParaRPr lang="de-DE" sz="1600" dirty="0" smtClean="0"/>
          </a:p>
          <a:p>
            <a:r>
              <a:rPr lang="de-DE" sz="1600" dirty="0"/>
              <a:t> </a:t>
            </a:r>
            <a:r>
              <a:rPr lang="de-DE" sz="1600" dirty="0" smtClean="0"/>
              <a:t>   in Landschaftsschutzgebieten. Seine Aktualisierung ist lediglich angekündigt.</a:t>
            </a:r>
          </a:p>
          <a:p>
            <a:pPr marL="342900" indent="-342900">
              <a:buFont typeface="+mj-lt"/>
              <a:buAutoNum type="arabicPeriod"/>
            </a:pPr>
            <a:endParaRPr lang="de-DE" sz="800" dirty="0" smtClean="0"/>
          </a:p>
          <a:p>
            <a:r>
              <a:rPr lang="de-DE" sz="1600" b="1" dirty="0" smtClean="0"/>
              <a:t>3. Erhebliches </a:t>
            </a:r>
            <a:r>
              <a:rPr lang="de-DE" sz="1600" b="1" dirty="0" smtClean="0">
                <a:solidFill>
                  <a:srgbClr val="FF0000"/>
                </a:solidFill>
              </a:rPr>
              <a:t>Abwägungsdefizit</a:t>
            </a:r>
            <a:r>
              <a:rPr lang="de-DE" sz="1600" b="1" dirty="0" smtClean="0"/>
              <a:t> beim</a:t>
            </a:r>
            <a:r>
              <a:rPr lang="de-DE" sz="1600" dirty="0" smtClean="0"/>
              <a:t> Landschaftsschutz durch Stadt: 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    </a:t>
            </a:r>
            <a:r>
              <a:rPr lang="de-DE" sz="1600" b="1" u="sng" dirty="0" smtClean="0">
                <a:solidFill>
                  <a:srgbClr val="FF0000"/>
                </a:solidFill>
              </a:rPr>
              <a:t>Fehlerhaftigkeit des ganzen Plans?</a:t>
            </a:r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Michael\Documents\aapacyna\LSV\Windenergie\Power Point\PPP 2023.4.17\Waage Abwäg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1152" y="847923"/>
            <a:ext cx="1990725" cy="2005013"/>
          </a:xfrm>
          <a:prstGeom prst="rect">
            <a:avLst/>
          </a:prstGeom>
          <a:noFill/>
        </p:spPr>
      </p:pic>
      <p:pic>
        <p:nvPicPr>
          <p:cNvPr id="5123" name="Picture 3" descr="C:\Users\Michael\Documents\aapacyna\LSV\Windenergie\Power Point\PPP 2023.4.17\Günter Scholz_MG_2069.jpg"/>
          <p:cNvPicPr>
            <a:picLocks noChangeAspect="1" noChangeArrowheads="1"/>
          </p:cNvPicPr>
          <p:nvPr/>
        </p:nvPicPr>
        <p:blipFill>
          <a:blip r:embed="rId3" cstate="print"/>
          <a:srcRect l="-474" t="12357" r="16351" b="12357"/>
          <a:stretch>
            <a:fillRect/>
          </a:stretch>
        </p:blipFill>
        <p:spPr bwMode="auto">
          <a:xfrm>
            <a:off x="488504" y="764704"/>
            <a:ext cx="2025225" cy="1944216"/>
          </a:xfrm>
          <a:prstGeom prst="rect">
            <a:avLst/>
          </a:prstGeom>
          <a:noFill/>
        </p:spPr>
      </p:pic>
      <p:pic>
        <p:nvPicPr>
          <p:cNvPr id="5124" name="Picture 4" descr="C:\Users\Michael\Documents\aapacyna\LSV\Windenergie\Power Point\PPP 2023.4.17\sni Snipping Tool\Geric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0681" y="5373216"/>
            <a:ext cx="1226815" cy="1226815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8553400" y="5836622"/>
            <a:ext cx="5231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b="1" dirty="0" smtClean="0"/>
              <a:t>Gericht</a:t>
            </a:r>
            <a:endParaRPr lang="de-DE" sz="6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2535274" y="1556792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Schwarzmilan</a:t>
            </a:r>
            <a:endParaRPr lang="de-DE" sz="1600" b="1" dirty="0"/>
          </a:p>
        </p:txBody>
      </p:sp>
    </p:spTree>
    <p:extLst>
      <p:ext uri="{BB962C8B-B14F-4D97-AF65-F5344CB8AC3E}">
        <p14:creationId xmlns="" xmlns:p14="http://schemas.microsoft.com/office/powerpoint/2010/main" val="35245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488" y="404664"/>
            <a:ext cx="9217024" cy="44627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300" b="1" dirty="0" smtClean="0"/>
              <a:t>Berücksichtigung von Vorbelastungen: Regulative Vorgaben </a:t>
            </a:r>
            <a:endParaRPr lang="de-DE" sz="23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72480" y="980728"/>
            <a:ext cx="93610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Windenergieerlass NRW</a:t>
            </a:r>
            <a:r>
              <a:rPr lang="de-DE" dirty="0" smtClean="0"/>
              <a:t>:</a:t>
            </a:r>
          </a:p>
          <a:p>
            <a:r>
              <a:rPr lang="de-DE" sz="400" dirty="0"/>
              <a:t/>
            </a:r>
            <a:br>
              <a:rPr lang="de-DE" sz="400" dirty="0"/>
            </a:br>
            <a:r>
              <a:rPr lang="de-DE" sz="1600" i="1" dirty="0" smtClean="0"/>
              <a:t>Bereiche </a:t>
            </a:r>
            <a:r>
              <a:rPr lang="de-DE" sz="1600" i="1" dirty="0"/>
              <a:t>für </a:t>
            </a:r>
            <a:r>
              <a:rPr lang="de-DE" sz="1600" b="1" i="1" u="sng" dirty="0" smtClean="0">
                <a:solidFill>
                  <a:srgbClr val="FF0000"/>
                </a:solidFill>
              </a:rPr>
              <a:t>Windenergienutzung </a:t>
            </a:r>
            <a:r>
              <a:rPr lang="de-DE" sz="1600" i="1" dirty="0" smtClean="0"/>
              <a:t>an </a:t>
            </a:r>
            <a:r>
              <a:rPr lang="de-DE" sz="1600" i="1" dirty="0"/>
              <a:t>Standorten </a:t>
            </a:r>
            <a:r>
              <a:rPr lang="de-DE" sz="1600" i="1" dirty="0" smtClean="0"/>
              <a:t>konzentrieren</a:t>
            </a:r>
            <a:r>
              <a:rPr lang="de-DE" sz="1600" i="1" dirty="0"/>
              <a:t>, an denen sie nicht oder nur zu geringfügig zusätzlichen Belastungen </a:t>
            </a:r>
            <a:r>
              <a:rPr lang="de-DE" sz="1600" i="1" dirty="0" smtClean="0"/>
              <a:t>führen, zum </a:t>
            </a:r>
            <a:r>
              <a:rPr lang="de-DE" sz="1600" i="1" dirty="0"/>
              <a:t>Beispiel entlang von </a:t>
            </a:r>
            <a:r>
              <a:rPr lang="de-DE" sz="1600" i="1" dirty="0" smtClean="0"/>
              <a:t>Infrastrukturtrassen, da </a:t>
            </a:r>
            <a:r>
              <a:rPr lang="de-DE" sz="1600" i="1" dirty="0"/>
              <a:t>von </a:t>
            </a:r>
            <a:r>
              <a:rPr lang="de-DE" sz="1600" i="1" dirty="0" smtClean="0"/>
              <a:t>diesen und </a:t>
            </a:r>
            <a:r>
              <a:rPr lang="de-DE" sz="1600" i="1" dirty="0"/>
              <a:t>Windenergieanlagen vergleichbare oder ähnliche Umweltauswirkungen ausgehen. </a:t>
            </a:r>
            <a:r>
              <a:rPr lang="de-DE" sz="1600" i="1" dirty="0" smtClean="0"/>
              <a:t>So können </a:t>
            </a:r>
            <a:r>
              <a:rPr lang="de-DE" sz="1600" i="1" dirty="0"/>
              <a:t>bisher weniger belastete Räume vor der Inanspruchnahme für die Windenergienutzung </a:t>
            </a:r>
            <a:r>
              <a:rPr lang="de-DE" sz="1600" i="1" dirty="0" smtClean="0"/>
              <a:t>geschützt </a:t>
            </a:r>
            <a:r>
              <a:rPr lang="de-DE" sz="1600" i="1" dirty="0"/>
              <a:t>und gleichzeitig die Windenergienutzung weiter ausgebaut </a:t>
            </a:r>
            <a:r>
              <a:rPr lang="de-DE" sz="1600" i="1" dirty="0" smtClean="0"/>
              <a:t>werden.</a:t>
            </a:r>
          </a:p>
          <a:p>
            <a:endParaRPr lang="de-DE" sz="800" i="1" dirty="0" smtClean="0"/>
          </a:p>
          <a:p>
            <a:r>
              <a:rPr lang="de-DE" sz="1600" i="1" dirty="0" smtClean="0"/>
              <a:t>Die </a:t>
            </a:r>
            <a:r>
              <a:rPr lang="de-DE" sz="1600" i="1" dirty="0"/>
              <a:t>von </a:t>
            </a:r>
            <a:r>
              <a:rPr lang="de-DE" sz="1600" i="1" dirty="0" smtClean="0"/>
              <a:t>den </a:t>
            </a:r>
            <a:r>
              <a:rPr lang="de-DE" sz="1600" i="1" dirty="0"/>
              <a:t>Infrastrukturachsen </a:t>
            </a:r>
            <a:r>
              <a:rPr lang="de-DE" sz="1600" i="1" dirty="0" smtClean="0"/>
              <a:t>(Hochspannungsfreileitungen ,Bundesfernstraßen</a:t>
            </a:r>
            <a:r>
              <a:rPr lang="de-DE" sz="1600" i="1" dirty="0"/>
              <a:t>, </a:t>
            </a:r>
            <a:r>
              <a:rPr lang="de-DE" sz="1600" i="1" dirty="0" smtClean="0"/>
              <a:t>Hauptschienenwege) ausgehenden </a:t>
            </a:r>
            <a:r>
              <a:rPr lang="de-DE" sz="1600" i="1" dirty="0"/>
              <a:t>Vorbelastungen, insbesondere Lärm und Landschaftsbeeinträchtigungen, können dazu genutzt werden, zusätzliche Belastungen durch Windenergieanlagen </a:t>
            </a:r>
            <a:r>
              <a:rPr lang="de-DE" sz="1600" i="1" dirty="0">
                <a:solidFill>
                  <a:srgbClr val="FF0000"/>
                </a:solidFill>
              </a:rPr>
              <a:t>hier verstärkt </a:t>
            </a:r>
            <a:r>
              <a:rPr lang="de-DE" sz="1600" i="1" dirty="0"/>
              <a:t>zu </a:t>
            </a:r>
            <a:r>
              <a:rPr lang="de-DE" sz="1600" i="1" dirty="0">
                <a:solidFill>
                  <a:srgbClr val="FF0000"/>
                </a:solidFill>
              </a:rPr>
              <a:t>bündeln</a:t>
            </a:r>
            <a:r>
              <a:rPr lang="de-DE" sz="1600" i="1" dirty="0"/>
              <a:t> und dafür bisher nicht belastete, </a:t>
            </a:r>
            <a:r>
              <a:rPr lang="de-DE" sz="1600" i="1" dirty="0">
                <a:solidFill>
                  <a:srgbClr val="FF0000"/>
                </a:solidFill>
              </a:rPr>
              <a:t>ungestörte Landschaftsbereiche </a:t>
            </a:r>
            <a:r>
              <a:rPr lang="de-DE" sz="1600" i="1" dirty="0"/>
              <a:t>zu </a:t>
            </a:r>
            <a:r>
              <a:rPr lang="de-DE" sz="1600" i="1" dirty="0">
                <a:solidFill>
                  <a:srgbClr val="FF0000"/>
                </a:solidFill>
              </a:rPr>
              <a:t>schonen</a:t>
            </a:r>
            <a:r>
              <a:rPr lang="de-DE" sz="1600" i="1" dirty="0"/>
              <a:t>. </a:t>
            </a:r>
            <a:endParaRPr lang="de-DE" sz="1600" i="1" dirty="0" smtClean="0"/>
          </a:p>
        </p:txBody>
      </p:sp>
      <p:pic>
        <p:nvPicPr>
          <p:cNvPr id="3074" name="Picture 2" descr="C:\Users\Michael\Documents\aapacyna\LSV\Windenergie\Power Point\PPP 2023.4.17\DSC04237.JPG"/>
          <p:cNvPicPr>
            <a:picLocks noChangeAspect="1" noChangeArrowheads="1"/>
          </p:cNvPicPr>
          <p:nvPr/>
        </p:nvPicPr>
        <p:blipFill>
          <a:blip r:embed="rId2" cstate="print"/>
          <a:srcRect t="22655" b="5664"/>
          <a:stretch>
            <a:fillRect/>
          </a:stretch>
        </p:blipFill>
        <p:spPr bwMode="auto">
          <a:xfrm>
            <a:off x="372584" y="4005064"/>
            <a:ext cx="9116920" cy="2734237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6419433" y="4437112"/>
            <a:ext cx="3070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Blick von der Bornheimer Biogas-</a:t>
            </a:r>
          </a:p>
          <a:p>
            <a:r>
              <a:rPr lang="de-DE" sz="1400" b="1" dirty="0" smtClean="0"/>
              <a:t>Anlage an der L 192 in Richtung</a:t>
            </a:r>
          </a:p>
          <a:p>
            <a:r>
              <a:rPr lang="de-DE" sz="1400" b="1" dirty="0" smtClean="0"/>
              <a:t>Sechtem: Hochspannungs-</a:t>
            </a:r>
          </a:p>
          <a:p>
            <a:r>
              <a:rPr lang="de-DE" sz="1400" b="1" dirty="0" err="1" smtClean="0"/>
              <a:t>freileitungen</a:t>
            </a:r>
            <a:r>
              <a:rPr lang="de-DE" sz="1400" b="1" dirty="0" smtClean="0"/>
              <a:t> und Umspannwerk</a:t>
            </a:r>
          </a:p>
        </p:txBody>
      </p:sp>
    </p:spTree>
    <p:extLst>
      <p:ext uri="{BB962C8B-B14F-4D97-AF65-F5344CB8AC3E}">
        <p14:creationId xmlns="" xmlns:p14="http://schemas.microsoft.com/office/powerpoint/2010/main" val="230365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2481" y="260648"/>
            <a:ext cx="936103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Kriterien zur Berücksichtigung von Landschaftsschutzgebieten </a:t>
            </a:r>
            <a:endParaRPr lang="de-DE" sz="24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488504" y="11967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00"/>
          </a:p>
        </p:txBody>
      </p:sp>
      <p:sp>
        <p:nvSpPr>
          <p:cNvPr id="3" name="Textfeld 2"/>
          <p:cNvSpPr txBox="1"/>
          <p:nvPr/>
        </p:nvSpPr>
        <p:spPr>
          <a:xfrm>
            <a:off x="560512" y="980728"/>
            <a:ext cx="88162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1400" b="1" dirty="0" smtClean="0"/>
              <a:t>Landschaftsschutzgebiete</a:t>
            </a:r>
            <a:r>
              <a:rPr lang="de-DE" sz="1400" dirty="0" smtClean="0"/>
              <a:t> in Bornheim lange von Politik, Verwaltung und Bürgerschaft als Refugien zur ruhigen Erholung eingestuft: </a:t>
            </a:r>
            <a:r>
              <a:rPr lang="de-DE" sz="1400" b="1" dirty="0" smtClean="0"/>
              <a:t>Änderung </a:t>
            </a:r>
            <a:r>
              <a:rPr lang="de-DE" sz="1400" dirty="0" smtClean="0"/>
              <a:t>bei Politik und Verwaltung durch Planung von Windenergie-Konzentrationszonen auch in Landschaftsschutzgebieten, besonders betroffen der Ville-Rücken</a:t>
            </a:r>
          </a:p>
          <a:p>
            <a:pPr marL="342900" indent="-342900">
              <a:buFont typeface="+mj-lt"/>
              <a:buAutoNum type="arabicPeriod"/>
            </a:pPr>
            <a:endParaRPr lang="de-DE" sz="800" dirty="0" smtClean="0"/>
          </a:p>
          <a:p>
            <a:pPr marL="342900" indent="-342900">
              <a:buFont typeface="+mj-lt"/>
              <a:buAutoNum type="arabicPeriod"/>
            </a:pPr>
            <a:r>
              <a:rPr lang="de-DE" sz="1400" b="1" dirty="0" smtClean="0"/>
              <a:t>Ausführliche Begründung</a:t>
            </a:r>
            <a:r>
              <a:rPr lang="de-DE" sz="1400" dirty="0" smtClean="0"/>
              <a:t>  dieser Ausweisung über den „energiewirtschaftlichen Bedarf“  von 2,12 % an Fläche hinaus zu Lasten anderer Schutzgüter fehlt</a:t>
            </a:r>
          </a:p>
          <a:p>
            <a:pPr marL="342900" indent="-342900">
              <a:buFont typeface="+mj-lt"/>
              <a:buAutoNum type="arabicPeriod"/>
            </a:pPr>
            <a:endParaRPr lang="de-DE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de-DE" sz="1400" b="1" dirty="0" smtClean="0"/>
              <a:t>Verstoß</a:t>
            </a:r>
            <a:r>
              <a:rPr lang="de-DE" sz="1400" dirty="0" smtClean="0"/>
              <a:t> gegen das Übermaßverbot oder das Willkürverbot ?</a:t>
            </a:r>
          </a:p>
          <a:p>
            <a:pPr marL="342900" indent="-342900">
              <a:buFont typeface="+mj-lt"/>
              <a:buAutoNum type="arabicPeriod"/>
            </a:pPr>
            <a:endParaRPr lang="de-DE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de-DE" sz="1400" b="1" dirty="0" smtClean="0"/>
              <a:t>Unterschiede der Vorbelastung </a:t>
            </a:r>
            <a:r>
              <a:rPr lang="de-DE" sz="1400" dirty="0" smtClean="0"/>
              <a:t>der Ville und der Rheinebene berücksichtigen </a:t>
            </a:r>
          </a:p>
          <a:p>
            <a:pPr marL="342900" indent="-342900">
              <a:buFont typeface="+mj-lt"/>
              <a:buAutoNum type="arabicPeriod"/>
            </a:pPr>
            <a:endParaRPr lang="de-DE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de-DE" sz="1400" b="1" dirty="0" smtClean="0"/>
              <a:t>Keine Verlierer</a:t>
            </a:r>
            <a:r>
              <a:rPr lang="de-DE" sz="1400" dirty="0" smtClean="0"/>
              <a:t>, </a:t>
            </a:r>
            <a:r>
              <a:rPr lang="de-DE" sz="1400" b="1" dirty="0" smtClean="0"/>
              <a:t>nur </a:t>
            </a:r>
            <a:r>
              <a:rPr lang="de-DE" sz="1400" b="1" dirty="0" smtClean="0">
                <a:solidFill>
                  <a:srgbClr val="00B050"/>
                </a:solidFill>
              </a:rPr>
              <a:t>Gewinner</a:t>
            </a:r>
            <a:r>
              <a:rPr lang="de-DE" sz="1400" dirty="0" smtClean="0"/>
              <a:t> bei Freihaltung der Villehöhe von Windrädern: Ville bleibt Zentrum der Erholung für nah und fern und ein Refugium der Natur</a:t>
            </a:r>
            <a:endParaRPr lang="de-DE" sz="1400" dirty="0"/>
          </a:p>
        </p:txBody>
      </p:sp>
      <p:pic>
        <p:nvPicPr>
          <p:cNvPr id="5" name="Picture 2" descr="C:\Users\Michael\Documents\aapacyna\LSV\Windenergie\Fotos Videos\Erholungsraum Ville\Fotos Günter Scholz\Günter Scholz_65A2935.jpg"/>
          <p:cNvPicPr>
            <a:picLocks noChangeAspect="1" noChangeArrowheads="1"/>
          </p:cNvPicPr>
          <p:nvPr/>
        </p:nvPicPr>
        <p:blipFill>
          <a:blip r:embed="rId2" cstate="print"/>
          <a:srcRect t="27338" b="11553"/>
          <a:stretch>
            <a:fillRect/>
          </a:stretch>
        </p:blipFill>
        <p:spPr bwMode="auto">
          <a:xfrm>
            <a:off x="344488" y="3933056"/>
            <a:ext cx="9289032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23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:\Eigene Bilder\BUND\Steinkauz_03.JPG"/>
          <p:cNvPicPr>
            <a:picLocks noChangeAspect="1" noChangeArrowheads="1"/>
          </p:cNvPicPr>
          <p:nvPr/>
        </p:nvPicPr>
        <p:blipFill>
          <a:blip r:embed="rId2" cstate="print"/>
          <a:srcRect r="2468"/>
          <a:stretch>
            <a:fillRect/>
          </a:stretch>
        </p:blipFill>
        <p:spPr bwMode="auto">
          <a:xfrm>
            <a:off x="-15552" y="980728"/>
            <a:ext cx="9906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feld 8"/>
          <p:cNvSpPr txBox="1">
            <a:spLocks noChangeArrowheads="1"/>
          </p:cNvSpPr>
          <p:nvPr/>
        </p:nvSpPr>
        <p:spPr bwMode="auto">
          <a:xfrm>
            <a:off x="920552" y="5949280"/>
            <a:ext cx="3384375" cy="66172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de-DE" sz="1600" b="1" dirty="0" smtClean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Der </a:t>
            </a:r>
            <a:r>
              <a:rPr lang="de-DE" sz="1600" b="1" dirty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LSV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- das </a:t>
            </a:r>
            <a:r>
              <a:rPr lang="de-DE" sz="1600" b="1" dirty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wachsame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Auge</a:t>
            </a:r>
          </a:p>
          <a:p>
            <a:pPr algn="ctr">
              <a:defRPr/>
            </a:pPr>
            <a:r>
              <a:rPr lang="de-DE" sz="1600" b="1" dirty="0" smtClean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von der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Ville </a:t>
            </a:r>
            <a:r>
              <a:rPr lang="de-DE" sz="1600" b="1" dirty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bis zum </a:t>
            </a:r>
            <a:r>
              <a:rPr lang="de-DE" sz="1600" b="1" dirty="0" smtClean="0">
                <a:solidFill>
                  <a:schemeClr val="bg1"/>
                </a:solidFill>
                <a:latin typeface="+mj-lt"/>
                <a:ea typeface="Adobe Gothic Std B"/>
                <a:cs typeface="Adobe Gothic Std B"/>
              </a:rPr>
              <a:t>Rhein</a:t>
            </a:r>
            <a:endParaRPr lang="de-DE" sz="1600" b="1" dirty="0">
              <a:solidFill>
                <a:schemeClr val="bg1"/>
              </a:solidFill>
              <a:latin typeface="+mj-lt"/>
              <a:ea typeface="Adobe Gothic Std B"/>
              <a:cs typeface="Adobe Gothic Std B"/>
            </a:endParaRPr>
          </a:p>
        </p:txBody>
      </p:sp>
      <p:sp>
        <p:nvSpPr>
          <p:cNvPr id="25604" name="Textfeld 3"/>
          <p:cNvSpPr txBox="1">
            <a:spLocks noChangeArrowheads="1"/>
          </p:cNvSpPr>
          <p:nvPr/>
        </p:nvSpPr>
        <p:spPr bwMode="auto">
          <a:xfrm>
            <a:off x="4953000" y="1484784"/>
            <a:ext cx="438690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</a:rPr>
              <a:t>Wir danken für </a:t>
            </a:r>
            <a:r>
              <a:rPr lang="de-DE" sz="3600" b="1" dirty="0" smtClean="0">
                <a:solidFill>
                  <a:schemeClr val="bg1"/>
                </a:solidFill>
              </a:rPr>
              <a:t>Ihre</a:t>
            </a:r>
            <a:endParaRPr lang="de-DE" sz="3600" b="1" dirty="0">
              <a:solidFill>
                <a:schemeClr val="bg1"/>
              </a:solidFill>
            </a:endParaRPr>
          </a:p>
          <a:p>
            <a:pPr algn="ctr"/>
            <a:r>
              <a:rPr lang="de-DE" sz="3600" b="1" dirty="0">
                <a:solidFill>
                  <a:schemeClr val="bg1"/>
                </a:solidFill>
              </a:rPr>
              <a:t>Aufmerksamkeit!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41032" y="3372668"/>
            <a:ext cx="41764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Quellenverzeichnis Fotos, Karten, Illustrationen:</a:t>
            </a:r>
          </a:p>
          <a:p>
            <a:endParaRPr lang="de-DE" sz="400" dirty="0" smtClean="0">
              <a:solidFill>
                <a:schemeClr val="bg1"/>
              </a:solidFill>
            </a:endParaRPr>
          </a:p>
          <a:p>
            <a:r>
              <a:rPr lang="de-DE" sz="1200" dirty="0" smtClean="0">
                <a:solidFill>
                  <a:schemeClr val="bg1"/>
                </a:solidFill>
              </a:rPr>
              <a:t>Benninghaus, Klaus: F21 / </a:t>
            </a:r>
            <a:r>
              <a:rPr lang="de-DE" sz="1200" dirty="0" err="1" smtClean="0">
                <a:solidFill>
                  <a:schemeClr val="bg1"/>
                </a:solidFill>
              </a:rPr>
              <a:t>Butschkow</a:t>
            </a:r>
            <a:r>
              <a:rPr lang="de-DE" sz="1200" dirty="0" smtClean="0">
                <a:solidFill>
                  <a:schemeClr val="bg1"/>
                </a:solidFill>
              </a:rPr>
              <a:t>, Ralf:  F15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(Layout  M. Pacyna) /  Enercon  E-160 EPS E3: F 3 / FA Wind/</a:t>
            </a:r>
            <a:r>
              <a:rPr lang="de-DE" sz="1200" dirty="0" err="1" smtClean="0">
                <a:solidFill>
                  <a:schemeClr val="bg1"/>
                </a:solidFill>
              </a:rPr>
              <a:t>Landplan</a:t>
            </a:r>
            <a:r>
              <a:rPr lang="de-DE" sz="1200" dirty="0" smtClean="0">
                <a:solidFill>
                  <a:schemeClr val="bg1"/>
                </a:solidFill>
              </a:rPr>
              <a:t>: F8 (</a:t>
            </a:r>
            <a:r>
              <a:rPr lang="de-DE" sz="1200" dirty="0" err="1" smtClean="0">
                <a:solidFill>
                  <a:schemeClr val="bg1"/>
                </a:solidFill>
              </a:rPr>
              <a:t>u.l</a:t>
            </a:r>
            <a:r>
              <a:rPr lang="de-DE" sz="1200" dirty="0" smtClean="0">
                <a:solidFill>
                  <a:schemeClr val="bg1"/>
                </a:solidFill>
              </a:rPr>
              <a:t>. Layout K. Benninghaus) (</a:t>
            </a:r>
            <a:r>
              <a:rPr lang="de-DE" sz="1200" dirty="0" err="1" smtClean="0">
                <a:solidFill>
                  <a:schemeClr val="bg1"/>
                </a:solidFill>
              </a:rPr>
              <a:t>u.r</a:t>
            </a:r>
            <a:r>
              <a:rPr lang="de-DE" sz="1200" dirty="0" smtClean="0">
                <a:solidFill>
                  <a:schemeClr val="bg1"/>
                </a:solidFill>
              </a:rPr>
              <a:t>.) / </a:t>
            </a:r>
            <a:r>
              <a:rPr lang="de-DE" sz="1200" dirty="0" err="1" smtClean="0">
                <a:solidFill>
                  <a:schemeClr val="bg1"/>
                </a:solidFill>
              </a:rPr>
              <a:t>freepick</a:t>
            </a:r>
            <a:r>
              <a:rPr lang="de-DE" sz="1200" dirty="0" smtClean="0">
                <a:solidFill>
                  <a:schemeClr val="bg1"/>
                </a:solidFill>
              </a:rPr>
              <a:t>: F16 / </a:t>
            </a:r>
            <a:r>
              <a:rPr lang="de-DE" sz="1200" dirty="0" err="1" smtClean="0">
                <a:solidFill>
                  <a:schemeClr val="bg1"/>
                </a:solidFill>
              </a:rPr>
              <a:t>Geo</a:t>
            </a:r>
            <a:r>
              <a:rPr lang="de-DE" sz="1200" dirty="0" smtClean="0">
                <a:solidFill>
                  <a:schemeClr val="bg1"/>
                </a:solidFill>
              </a:rPr>
              <a:t>: F9 (Layout M. Pacyna) / Hau, Robin Finn: F9(r. 2 Fotos Mitte) / ICONS8: F2, F4, F18 (l) / NABU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e.V.: F9 (</a:t>
            </a:r>
            <a:r>
              <a:rPr lang="de-DE" sz="1200" dirty="0" err="1" smtClean="0">
                <a:solidFill>
                  <a:schemeClr val="bg1"/>
                </a:solidFill>
              </a:rPr>
              <a:t>r.u</a:t>
            </a:r>
            <a:r>
              <a:rPr lang="de-DE" sz="1200" dirty="0" smtClean="0">
                <a:solidFill>
                  <a:schemeClr val="bg1"/>
                </a:solidFill>
              </a:rPr>
              <a:t>.) / Pacyna,  Inge: F8 (</a:t>
            </a:r>
            <a:r>
              <a:rPr lang="de-DE" sz="1200" dirty="0" err="1" smtClean="0">
                <a:solidFill>
                  <a:schemeClr val="bg1"/>
                </a:solidFill>
              </a:rPr>
              <a:t>o.l</a:t>
            </a:r>
            <a:r>
              <a:rPr lang="de-DE" sz="1200" dirty="0" smtClean="0">
                <a:solidFill>
                  <a:schemeClr val="bg1"/>
                </a:solidFill>
              </a:rPr>
              <a:t>.) / Pacyna, 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Michael: F5, F6 (</a:t>
            </a:r>
            <a:r>
              <a:rPr lang="de-DE" sz="1200" dirty="0" err="1" smtClean="0">
                <a:solidFill>
                  <a:schemeClr val="bg1"/>
                </a:solidFill>
              </a:rPr>
              <a:t>o.r.,u</a:t>
            </a:r>
            <a:r>
              <a:rPr lang="de-DE" sz="1200" dirty="0" smtClean="0">
                <a:solidFill>
                  <a:schemeClr val="bg1"/>
                </a:solidFill>
              </a:rPr>
              <a:t>.), F8 (</a:t>
            </a:r>
            <a:r>
              <a:rPr lang="de-DE" sz="1200" dirty="0" err="1" smtClean="0">
                <a:solidFill>
                  <a:schemeClr val="bg1"/>
                </a:solidFill>
              </a:rPr>
              <a:t>o.r</a:t>
            </a:r>
            <a:r>
              <a:rPr lang="de-DE" sz="1200" dirty="0" smtClean="0">
                <a:solidFill>
                  <a:schemeClr val="bg1"/>
                </a:solidFill>
              </a:rPr>
              <a:t>.), F14 (l), F16, F20 /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Scholz, Günter: F7 (l.), F9 (l + </a:t>
            </a:r>
            <a:r>
              <a:rPr lang="de-DE" sz="1200" dirty="0" err="1" smtClean="0">
                <a:solidFill>
                  <a:schemeClr val="bg1"/>
                </a:solidFill>
              </a:rPr>
              <a:t>o.r</a:t>
            </a:r>
            <a:r>
              <a:rPr lang="de-DE" sz="1200" dirty="0" smtClean="0">
                <a:solidFill>
                  <a:schemeClr val="bg1"/>
                </a:solidFill>
              </a:rPr>
              <a:t>), F11, F12, F13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(l + </a:t>
            </a:r>
            <a:r>
              <a:rPr lang="de-DE" sz="1200" dirty="0" err="1" smtClean="0">
                <a:solidFill>
                  <a:schemeClr val="bg1"/>
                </a:solidFill>
              </a:rPr>
              <a:t>o.r</a:t>
            </a:r>
            <a:r>
              <a:rPr lang="de-DE" sz="1200" dirty="0" smtClean="0">
                <a:solidFill>
                  <a:schemeClr val="bg1"/>
                </a:solidFill>
              </a:rPr>
              <a:t>.), F14 (r), F17, F18(l), F19 / </a:t>
            </a:r>
            <a:r>
              <a:rPr lang="de-DE" sz="1200" dirty="0" err="1" smtClean="0">
                <a:solidFill>
                  <a:schemeClr val="bg1"/>
                </a:solidFill>
              </a:rPr>
              <a:t>Söntgerath</a:t>
            </a:r>
            <a:r>
              <a:rPr lang="de-DE" sz="1200" dirty="0" smtClean="0">
                <a:solidFill>
                  <a:schemeClr val="bg1"/>
                </a:solidFill>
              </a:rPr>
              <a:t>, Hans: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F6 (</a:t>
            </a:r>
            <a:r>
              <a:rPr lang="de-DE" sz="1200" dirty="0" err="1" smtClean="0">
                <a:solidFill>
                  <a:schemeClr val="bg1"/>
                </a:solidFill>
              </a:rPr>
              <a:t>o.l</a:t>
            </a:r>
            <a:r>
              <a:rPr lang="de-DE" sz="1200" dirty="0" smtClean="0">
                <a:solidFill>
                  <a:schemeClr val="bg1"/>
                </a:solidFill>
              </a:rPr>
              <a:t>.), F7 (r.) / Stadt Bornheim: F3, F4, F11, F12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(alle ergänzt durch M. Pacyna)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4808" y="4221088"/>
            <a:ext cx="160865" cy="21602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784" y="4149080"/>
            <a:ext cx="160865" cy="21602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2760" y="4149080"/>
            <a:ext cx="160865" cy="21602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638138" y="3933056"/>
            <a:ext cx="154622" cy="20764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871" y="3789040"/>
            <a:ext cx="160865" cy="21602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847" y="3717032"/>
            <a:ext cx="160865" cy="21602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680" y="3429000"/>
            <a:ext cx="160865" cy="21602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4648" y="3429000"/>
            <a:ext cx="160865" cy="21602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9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678" y="1890078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0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3080" y="1530038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1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9104" y="1484784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2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4734" y="1844824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3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4774" y="1458030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4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9184" y="1458030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5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7136" y="1628800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6" name="Picture 3" descr="C:\Users\Michael\Documents\aapacyna\LSV\Windenergie\Power Point\PPP 2023.4.17\Windrad Symbol mit Ro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7096" y="1844824"/>
            <a:ext cx="234410" cy="31478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8" name="Picture 2" descr="C:\Users\Michael\Documents\aapacyna\LSV\Windenergie\Power Point\PPP 2023.4.17\sni Snipping Tool\Karte Konzentrationszonen neu ohne Potenzialfläch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80" y="420960"/>
            <a:ext cx="9315450" cy="6248400"/>
          </a:xfrm>
          <a:prstGeom prst="rect">
            <a:avLst/>
          </a:prstGeom>
          <a:noFill/>
        </p:spPr>
      </p:pic>
      <p:pic>
        <p:nvPicPr>
          <p:cNvPr id="61444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6776" y="4314755"/>
            <a:ext cx="288033" cy="266373"/>
          </a:xfrm>
          <a:prstGeom prst="rect">
            <a:avLst/>
          </a:prstGeom>
          <a:noFill/>
        </p:spPr>
      </p:pic>
      <p:pic>
        <p:nvPicPr>
          <p:cNvPr id="31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8744" y="4293096"/>
            <a:ext cx="288033" cy="266373"/>
          </a:xfrm>
          <a:prstGeom prst="rect">
            <a:avLst/>
          </a:prstGeom>
          <a:noFill/>
        </p:spPr>
      </p:pic>
      <p:pic>
        <p:nvPicPr>
          <p:cNvPr id="32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4728" y="4221088"/>
            <a:ext cx="216024" cy="199779"/>
          </a:xfrm>
          <a:prstGeom prst="rect">
            <a:avLst/>
          </a:prstGeom>
          <a:noFill/>
        </p:spPr>
      </p:pic>
      <p:pic>
        <p:nvPicPr>
          <p:cNvPr id="33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8704" y="3954718"/>
            <a:ext cx="288030" cy="266370"/>
          </a:xfrm>
          <a:prstGeom prst="rect">
            <a:avLst/>
          </a:prstGeom>
          <a:noFill/>
        </p:spPr>
      </p:pic>
      <p:pic>
        <p:nvPicPr>
          <p:cNvPr id="34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0632" y="3573016"/>
            <a:ext cx="233590" cy="216024"/>
          </a:xfrm>
          <a:prstGeom prst="rect">
            <a:avLst/>
          </a:prstGeom>
          <a:noFill/>
        </p:spPr>
      </p:pic>
      <p:pic>
        <p:nvPicPr>
          <p:cNvPr id="35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672" y="3717032"/>
            <a:ext cx="233590" cy="216024"/>
          </a:xfrm>
          <a:prstGeom prst="rect">
            <a:avLst/>
          </a:prstGeom>
          <a:noFill/>
        </p:spPr>
      </p:pic>
      <p:pic>
        <p:nvPicPr>
          <p:cNvPr id="36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85048" y="1988840"/>
            <a:ext cx="389317" cy="360040"/>
          </a:xfrm>
          <a:prstGeom prst="rect">
            <a:avLst/>
          </a:prstGeom>
          <a:noFill/>
        </p:spPr>
      </p:pic>
      <p:pic>
        <p:nvPicPr>
          <p:cNvPr id="37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9064" y="1628800"/>
            <a:ext cx="389317" cy="360040"/>
          </a:xfrm>
          <a:prstGeom prst="rect">
            <a:avLst/>
          </a:prstGeom>
          <a:noFill/>
        </p:spPr>
      </p:pic>
      <p:pic>
        <p:nvPicPr>
          <p:cNvPr id="38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1152" y="1628800"/>
            <a:ext cx="389317" cy="360040"/>
          </a:xfrm>
          <a:prstGeom prst="rect">
            <a:avLst/>
          </a:prstGeom>
          <a:noFill/>
        </p:spPr>
      </p:pic>
      <p:pic>
        <p:nvPicPr>
          <p:cNvPr id="39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45088" y="1988840"/>
            <a:ext cx="389317" cy="360040"/>
          </a:xfrm>
          <a:prstGeom prst="rect">
            <a:avLst/>
          </a:prstGeom>
          <a:noFill/>
        </p:spPr>
      </p:pic>
      <p:pic>
        <p:nvPicPr>
          <p:cNvPr id="40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61112" y="1628800"/>
            <a:ext cx="389317" cy="360040"/>
          </a:xfrm>
          <a:prstGeom prst="rect">
            <a:avLst/>
          </a:prstGeom>
          <a:noFill/>
        </p:spPr>
      </p:pic>
      <p:sp>
        <p:nvSpPr>
          <p:cNvPr id="41" name="Textfeld 40"/>
          <p:cNvSpPr txBox="1"/>
          <p:nvPr/>
        </p:nvSpPr>
        <p:spPr>
          <a:xfrm>
            <a:off x="5664998" y="5757063"/>
            <a:ext cx="4040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Planung der Stadt Bornheim: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Windenergie-Konzentrationszonen</a:t>
            </a:r>
          </a:p>
          <a:p>
            <a:r>
              <a:rPr lang="de-DE" b="1" dirty="0" smtClean="0"/>
              <a:t>auf der Ville und in der Rheinebene</a:t>
            </a:r>
          </a:p>
          <a:p>
            <a:endParaRPr lang="de-DE" b="1" dirty="0"/>
          </a:p>
        </p:txBody>
      </p:sp>
      <p:sp>
        <p:nvSpPr>
          <p:cNvPr id="42" name="Textfeld 41"/>
          <p:cNvSpPr txBox="1"/>
          <p:nvPr/>
        </p:nvSpPr>
        <p:spPr>
          <a:xfrm>
            <a:off x="488504" y="4996333"/>
            <a:ext cx="19030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Ville</a:t>
            </a:r>
            <a:r>
              <a:rPr lang="de-DE" sz="1400" b="1" dirty="0" smtClean="0"/>
              <a:t>: mindestens</a:t>
            </a:r>
          </a:p>
          <a:p>
            <a:r>
              <a:rPr lang="de-DE" sz="1400" b="1" dirty="0" smtClean="0">
                <a:solidFill>
                  <a:srgbClr val="FF0000"/>
                </a:solidFill>
              </a:rPr>
              <a:t>8</a:t>
            </a:r>
            <a:r>
              <a:rPr lang="de-DE" sz="1400" b="1" dirty="0" smtClean="0"/>
              <a:t> Windräder geplant</a:t>
            </a:r>
          </a:p>
          <a:p>
            <a:endParaRPr lang="de-DE" sz="400" b="1" dirty="0" smtClean="0"/>
          </a:p>
          <a:p>
            <a:r>
              <a:rPr lang="de-DE" sz="1400" b="1" dirty="0" smtClean="0">
                <a:solidFill>
                  <a:srgbClr val="FF0000"/>
                </a:solidFill>
              </a:rPr>
              <a:t>Rheinebene</a:t>
            </a:r>
            <a:r>
              <a:rPr lang="de-DE" sz="1400" b="1" dirty="0" smtClean="0"/>
              <a:t>: für</a:t>
            </a:r>
          </a:p>
          <a:p>
            <a:r>
              <a:rPr lang="de-DE" sz="1400" b="1" dirty="0" smtClean="0">
                <a:solidFill>
                  <a:srgbClr val="FF0000"/>
                </a:solidFill>
              </a:rPr>
              <a:t>6</a:t>
            </a:r>
            <a:r>
              <a:rPr lang="de-DE" sz="1400" b="1" dirty="0" smtClean="0"/>
              <a:t> Windräder bereits</a:t>
            </a:r>
          </a:p>
          <a:p>
            <a:r>
              <a:rPr lang="de-DE" sz="1400" b="1" dirty="0" smtClean="0"/>
              <a:t>Bauanträge gestellt,</a:t>
            </a:r>
          </a:p>
          <a:p>
            <a:r>
              <a:rPr lang="de-DE" sz="1400" b="1" dirty="0" smtClean="0"/>
              <a:t>weitere möglich</a:t>
            </a:r>
            <a:endParaRPr lang="de-DE" sz="1400" b="1" dirty="0"/>
          </a:p>
        </p:txBody>
      </p:sp>
      <p:pic>
        <p:nvPicPr>
          <p:cNvPr id="43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2680" y="3933056"/>
            <a:ext cx="216024" cy="199779"/>
          </a:xfrm>
          <a:prstGeom prst="rect">
            <a:avLst/>
          </a:prstGeom>
          <a:noFill/>
        </p:spPr>
      </p:pic>
      <p:pic>
        <p:nvPicPr>
          <p:cNvPr id="44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6656" y="3573016"/>
            <a:ext cx="216024" cy="199779"/>
          </a:xfrm>
          <a:prstGeom prst="rect">
            <a:avLst/>
          </a:prstGeom>
          <a:noFill/>
        </p:spPr>
      </p:pic>
      <p:pic>
        <p:nvPicPr>
          <p:cNvPr id="45" name="Picture 4" descr="C:\Users\Michael\Documents\aapacyna\LSV\Windenergie\Power Point\PPP 2023.4.17\Windrad Symbole mit Rot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144" y="1916832"/>
            <a:ext cx="172819" cy="28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ichael\Documents\aapacyna\LSV\Windenergie\Power Point\PPP 2023.4.17\sni Snipping Tool\Standorte WEA Enercon Rheinebe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913" y="-119063"/>
            <a:ext cx="10029826" cy="7096126"/>
          </a:xfrm>
          <a:prstGeom prst="rect">
            <a:avLst/>
          </a:prstGeom>
          <a:noFill/>
        </p:spPr>
      </p:pic>
      <p:pic>
        <p:nvPicPr>
          <p:cNvPr id="30723" name="Picture 3" descr="C:\Users\Michael\Documents\aapacyna\LSV\Windenergie\Power Point\PPP 2023.4.17\Windrad 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736" y="1052736"/>
            <a:ext cx="506181" cy="853628"/>
          </a:xfrm>
          <a:prstGeom prst="rect">
            <a:avLst/>
          </a:prstGeom>
          <a:noFill/>
        </p:spPr>
      </p:pic>
      <p:pic>
        <p:nvPicPr>
          <p:cNvPr id="5" name="Picture 3" descr="C:\Users\Michael\Documents\aapacyna\LSV\Windenergie\Power Point\PPP 2023.4.17\Windrad 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3080" y="692696"/>
            <a:ext cx="506181" cy="853628"/>
          </a:xfrm>
          <a:prstGeom prst="rect">
            <a:avLst/>
          </a:prstGeom>
          <a:noFill/>
        </p:spPr>
      </p:pic>
      <p:pic>
        <p:nvPicPr>
          <p:cNvPr id="6" name="Picture 3" descr="C:\Users\Michael\Documents\aapacyna\LSV\Windenergie\Power Point\PPP 2023.4.17\Windrad 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056" y="2503364"/>
            <a:ext cx="506181" cy="853628"/>
          </a:xfrm>
          <a:prstGeom prst="rect">
            <a:avLst/>
          </a:prstGeom>
          <a:noFill/>
        </p:spPr>
      </p:pic>
      <p:pic>
        <p:nvPicPr>
          <p:cNvPr id="7" name="Picture 3" descr="C:\Users\Michael\Documents\aapacyna\LSV\Windenergie\Power Point\PPP 2023.4.17\Windrad 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8587" y="2636912"/>
            <a:ext cx="506181" cy="853628"/>
          </a:xfrm>
          <a:prstGeom prst="rect">
            <a:avLst/>
          </a:prstGeom>
          <a:noFill/>
        </p:spPr>
      </p:pic>
      <p:pic>
        <p:nvPicPr>
          <p:cNvPr id="8" name="Picture 3" descr="C:\Users\Michael\Documents\aapacyna\LSV\Windenergie\Power Point\PPP 2023.4.17\Windrad 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4808" y="3717032"/>
            <a:ext cx="506181" cy="853628"/>
          </a:xfrm>
          <a:prstGeom prst="rect">
            <a:avLst/>
          </a:prstGeom>
          <a:noFill/>
        </p:spPr>
      </p:pic>
      <p:pic>
        <p:nvPicPr>
          <p:cNvPr id="9" name="Picture 3" descr="C:\Users\Michael\Documents\aapacyna\LSV\Windenergie\Power Point\PPP 2023.4.17\Windrad 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936" y="4725144"/>
            <a:ext cx="506181" cy="853628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200472" y="116632"/>
            <a:ext cx="1872208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Am 16.02.2023</a:t>
            </a:r>
          </a:p>
          <a:p>
            <a:r>
              <a:rPr lang="de-DE" b="1" dirty="0" smtClean="0"/>
              <a:t>beim Rhein-Sieg-Kreis eingereichter</a:t>
            </a:r>
          </a:p>
          <a:p>
            <a:r>
              <a:rPr lang="de-DE" b="1" dirty="0" smtClean="0"/>
              <a:t>Bauantrag für</a:t>
            </a:r>
          </a:p>
          <a:p>
            <a:r>
              <a:rPr lang="de-DE" b="1" dirty="0" smtClean="0"/>
              <a:t>6 Windräder bei Sechtem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689304" y="1973739"/>
            <a:ext cx="194421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Leistung 6 x 5,56 MW = 33,36 MW</a:t>
            </a:r>
          </a:p>
          <a:p>
            <a:r>
              <a:rPr lang="de-DE" sz="1400" b="1" dirty="0" smtClean="0"/>
              <a:t>Narbenhöhe 166,6 m</a:t>
            </a:r>
          </a:p>
          <a:p>
            <a:r>
              <a:rPr lang="de-DE" sz="1400" b="1" dirty="0" smtClean="0"/>
              <a:t>Rotorradius 80 m</a:t>
            </a:r>
          </a:p>
          <a:p>
            <a:r>
              <a:rPr lang="de-DE" sz="1400" b="1" dirty="0" smtClean="0"/>
              <a:t>Rotorspitzen:</a:t>
            </a:r>
          </a:p>
          <a:p>
            <a:r>
              <a:rPr lang="de-DE" sz="1400" b="1" dirty="0" smtClean="0"/>
              <a:t>246,6 m höchste Position</a:t>
            </a:r>
          </a:p>
          <a:p>
            <a:r>
              <a:rPr lang="de-DE" sz="1400" b="1" dirty="0" smtClean="0"/>
              <a:t>86,6 m tiefste Position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aapacyna\LSV\Windenergie\Fotos\Villerücken bei HemmerichRösberg mp 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906001" cy="2996952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200472" y="116632"/>
            <a:ext cx="96490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00B050"/>
                </a:solidFill>
              </a:rPr>
              <a:t>Ziele des LSV bei der Ausweisung von Windenergie-Konzentrationszonen:</a:t>
            </a:r>
          </a:p>
          <a:p>
            <a:pPr algn="ctr"/>
            <a:endParaRPr lang="de-DE" sz="400" b="1" dirty="0" smtClean="0">
              <a:solidFill>
                <a:srgbClr val="00B050"/>
              </a:solidFill>
            </a:endParaRPr>
          </a:p>
          <a:p>
            <a:r>
              <a:rPr lang="de-DE" sz="2000" b="1" dirty="0" smtClean="0"/>
              <a:t>Ausbau der Windenergie in Bereichen des Stadtgebietes </a:t>
            </a:r>
            <a:r>
              <a:rPr lang="de-DE" sz="2000" b="1" dirty="0" smtClean="0">
                <a:solidFill>
                  <a:srgbClr val="00B050"/>
                </a:solidFill>
              </a:rPr>
              <a:t>mit geringeren negativen Auswirkungen</a:t>
            </a:r>
            <a:r>
              <a:rPr lang="de-DE" sz="2000" b="1" dirty="0" smtClean="0"/>
              <a:t> auf Anwohner, erholungssuchende Menschen, auf den Landschafts- und Naturschutz, auf geschützte Tierarten sowie auf das Landschaftsbild</a:t>
            </a:r>
            <a:endParaRPr lang="de-DE" sz="3600" b="1" dirty="0">
              <a:solidFill>
                <a:srgbClr val="00B05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44488" y="5725705"/>
            <a:ext cx="9361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Erhalt der Artenvielfalt für das Leben auf der Erde ebenso wie der Klima-</a:t>
            </a:r>
            <a:r>
              <a:rPr lang="de-DE" sz="2000" b="1" dirty="0" err="1" smtClean="0"/>
              <a:t>schutz</a:t>
            </a:r>
            <a:r>
              <a:rPr lang="de-DE" sz="2000" b="1" dirty="0" smtClean="0"/>
              <a:t> unverzichtbar: Keine Windräder in Zentren der Artenvielfalt, Hotspots der </a:t>
            </a:r>
            <a:r>
              <a:rPr lang="de-DE" sz="2000" b="1" dirty="0" smtClean="0">
                <a:solidFill>
                  <a:srgbClr val="00B050"/>
                </a:solidFill>
              </a:rPr>
              <a:t>Biodiversität</a:t>
            </a:r>
            <a:r>
              <a:rPr lang="de-DE" sz="2000" b="1" dirty="0" smtClean="0"/>
              <a:t> schonen</a:t>
            </a:r>
            <a:endParaRPr lang="de-D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8464" y="188640"/>
            <a:ext cx="98171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200" b="1" dirty="0" smtClean="0">
                <a:solidFill>
                  <a:srgbClr val="328A45"/>
                </a:solidFill>
              </a:rPr>
              <a:t>Unsere wichtigsten Erholungsgebiete</a:t>
            </a:r>
            <a:endParaRPr lang="de-DE" sz="4200" b="1" dirty="0">
              <a:solidFill>
                <a:srgbClr val="328A45"/>
              </a:solidFill>
            </a:endParaRPr>
          </a:p>
        </p:txBody>
      </p:sp>
      <p:pic>
        <p:nvPicPr>
          <p:cNvPr id="62466" name="Picture 2" descr="C:\Users\Michael\Documents\aapacyna\LSV\Windenergie\Fotos Videos\Erholungsraum Ville\Fotos Herbert Söntgerath\Radler auf Vi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052736"/>
            <a:ext cx="5118323" cy="2880320"/>
          </a:xfrm>
          <a:prstGeom prst="rect">
            <a:avLst/>
          </a:prstGeom>
          <a:noFill/>
        </p:spPr>
      </p:pic>
      <p:pic>
        <p:nvPicPr>
          <p:cNvPr id="16386" name="Picture 2" descr="C:\Users\Michael\Documents\aapacyna\LSV\Presse\Fotos Rhein\Eichenkamp\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056" y="1044535"/>
            <a:ext cx="4357090" cy="2888521"/>
          </a:xfrm>
          <a:prstGeom prst="rect">
            <a:avLst/>
          </a:prstGeom>
          <a:noFill/>
        </p:spPr>
      </p:pic>
      <p:pic>
        <p:nvPicPr>
          <p:cNvPr id="16388" name="Picture 4" descr="C:\Users\Michael\Documents\aapacyna\LSV\Bänke + Wanderhütte\Bänke Rhein\Pressekonferenz\14 Bank 4 Uedorf Christian Neuhaus.jpg"/>
          <p:cNvPicPr>
            <a:picLocks noChangeAspect="1" noChangeArrowheads="1"/>
          </p:cNvPicPr>
          <p:nvPr/>
        </p:nvPicPr>
        <p:blipFill>
          <a:blip r:embed="rId4" cstate="print"/>
          <a:srcRect t="14329" b="19757"/>
          <a:stretch>
            <a:fillRect/>
          </a:stretch>
        </p:blipFill>
        <p:spPr bwMode="auto">
          <a:xfrm>
            <a:off x="3728864" y="4077072"/>
            <a:ext cx="6041945" cy="259228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416496" y="1268760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Villerücken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8017500" y="140348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Eichenkamp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6105128" y="407707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Rheinufer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200472" y="4077072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Durch Konzentrations-</a:t>
            </a:r>
            <a:r>
              <a:rPr lang="de-DE" sz="2400" b="1" dirty="0" err="1" smtClean="0">
                <a:solidFill>
                  <a:srgbClr val="FF0000"/>
                </a:solidFill>
              </a:rPr>
              <a:t>zonen</a:t>
            </a:r>
            <a:r>
              <a:rPr lang="de-DE" sz="2400" b="1" dirty="0" smtClean="0">
                <a:solidFill>
                  <a:srgbClr val="FF0000"/>
                </a:solidFill>
              </a:rPr>
              <a:t> betroffen:</a:t>
            </a:r>
          </a:p>
          <a:p>
            <a:pPr>
              <a:lnSpc>
                <a:spcPct val="150000"/>
              </a:lnSpc>
            </a:pPr>
            <a:endParaRPr lang="de-DE" sz="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FF0000"/>
                </a:solidFill>
              </a:rPr>
              <a:t>Villerücken</a:t>
            </a:r>
            <a:r>
              <a:rPr lang="de-DE" b="1" dirty="0" smtClean="0"/>
              <a:t>: direkt betroffen</a:t>
            </a:r>
          </a:p>
          <a:p>
            <a:r>
              <a:rPr lang="de-DE" b="1" dirty="0" smtClean="0">
                <a:solidFill>
                  <a:srgbClr val="FFC000"/>
                </a:solidFill>
              </a:rPr>
              <a:t>Eichenkamp</a:t>
            </a:r>
            <a:r>
              <a:rPr lang="de-DE" b="1" dirty="0" smtClean="0"/>
              <a:t>: Konzentrations-</a:t>
            </a:r>
          </a:p>
          <a:p>
            <a:r>
              <a:rPr lang="de-DE" b="1" dirty="0" err="1" smtClean="0"/>
              <a:t>zone</a:t>
            </a:r>
            <a:r>
              <a:rPr lang="de-DE" b="1" dirty="0" smtClean="0"/>
              <a:t> nur im  Nordwesten in direkter Nachbarschaft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328A45"/>
                </a:solidFill>
              </a:rPr>
              <a:t>Rheinufer</a:t>
            </a:r>
            <a:r>
              <a:rPr lang="de-DE" b="1" dirty="0" smtClean="0"/>
              <a:t>: nicht betroffen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ichael\Documents\aapacyna\LSV\Windenergie\Fotos Videos\Erholungsraum Ville\Fotos Günter Scholz\Erholung am Rand des Villewal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700808"/>
            <a:ext cx="3839900" cy="2448272"/>
          </a:xfrm>
          <a:prstGeom prst="rect">
            <a:avLst/>
          </a:prstGeom>
          <a:noFill/>
        </p:spPr>
      </p:pic>
      <p:pic>
        <p:nvPicPr>
          <p:cNvPr id="31747" name="Picture 3" descr="C:\Users\Michael\Documents\aapacyna\LSV\Windenergie\Fotos Videos\Erholungsraum Ville\Fotos Herbert Söntgerath\Inline Skaterin.jpg"/>
          <p:cNvPicPr>
            <a:picLocks noChangeAspect="1" noChangeArrowheads="1"/>
          </p:cNvPicPr>
          <p:nvPr/>
        </p:nvPicPr>
        <p:blipFill>
          <a:blip r:embed="rId3" cstate="print"/>
          <a:srcRect l="5970"/>
          <a:stretch>
            <a:fillRect/>
          </a:stretch>
        </p:blipFill>
        <p:spPr bwMode="auto">
          <a:xfrm>
            <a:off x="4149070" y="1700807"/>
            <a:ext cx="5628466" cy="2448273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56456" y="44624"/>
            <a:ext cx="972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700" b="1" dirty="0" smtClean="0">
                <a:solidFill>
                  <a:srgbClr val="00B050"/>
                </a:solidFill>
              </a:rPr>
              <a:t>Erholungsfunktion: Vergleich Rheinebene und Villerücken</a:t>
            </a:r>
            <a:endParaRPr lang="de-DE" sz="2700" b="1" dirty="0">
              <a:solidFill>
                <a:srgbClr val="00B05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32520" y="2348880"/>
            <a:ext cx="2638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Erholung am Rand des Ville-Waldes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160912" y="2420888"/>
            <a:ext cx="1842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Der Villerücken: beliebt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bei Wanderern, Skatern</a:t>
            </a:r>
          </a:p>
          <a:p>
            <a:r>
              <a:rPr lang="de-DE" sz="1200" dirty="0" smtClean="0">
                <a:solidFill>
                  <a:schemeClr val="bg1"/>
                </a:solidFill>
              </a:rPr>
              <a:t>Radfahrern, Reitern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9427" y="4077072"/>
            <a:ext cx="990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/>
              <a:t>Konzentrationszone in der Rheinebene     	    Konzentrationszone auf dem Villerücken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solidFill>
                  <a:srgbClr val="FF0000"/>
                </a:solidFill>
              </a:rPr>
              <a:t>Hindurch</a:t>
            </a:r>
            <a:r>
              <a:rPr lang="de-DE" sz="1400" b="1" dirty="0" smtClean="0"/>
              <a:t> führt die:</a:t>
            </a:r>
            <a:r>
              <a:rPr lang="de-DE" b="1" dirty="0" smtClean="0">
                <a:solidFill>
                  <a:srgbClr val="FF0000"/>
                </a:solidFill>
              </a:rPr>
              <a:t>	</a:t>
            </a:r>
            <a:r>
              <a:rPr lang="de-DE" b="1" dirty="0" smtClean="0"/>
              <a:t>			    </a:t>
            </a:r>
            <a:r>
              <a:rPr lang="de-DE" sz="1400" b="1" dirty="0" smtClean="0">
                <a:solidFill>
                  <a:srgbClr val="FF0000"/>
                </a:solidFill>
              </a:rPr>
              <a:t>Hindurch </a:t>
            </a:r>
            <a:r>
              <a:rPr lang="de-DE" sz="1400" b="1" dirty="0" smtClean="0"/>
              <a:t>führen der: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00472" y="548680"/>
            <a:ext cx="9705528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                                Funktionen im </a:t>
            </a:r>
            <a:r>
              <a:rPr lang="de-DE" b="1" i="1" dirty="0" smtClean="0"/>
              <a:t>Naturpark Rheinland</a:t>
            </a:r>
            <a:r>
              <a:rPr lang="de-DE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/>
              <a:t>in der </a:t>
            </a:r>
            <a:r>
              <a:rPr lang="de-DE" sz="1400" b="1" dirty="0" smtClean="0">
                <a:solidFill>
                  <a:srgbClr val="00B050"/>
                </a:solidFill>
              </a:rPr>
              <a:t>Rheinebene</a:t>
            </a:r>
            <a:r>
              <a:rPr lang="de-DE" sz="1400" b="1" dirty="0" smtClean="0"/>
              <a:t>:				auf dem </a:t>
            </a:r>
            <a:r>
              <a:rPr lang="de-DE" sz="1400" b="1" dirty="0" smtClean="0">
                <a:solidFill>
                  <a:srgbClr val="00B050"/>
                </a:solidFill>
              </a:rPr>
              <a:t>Villerücken</a:t>
            </a:r>
            <a:r>
              <a:rPr lang="de-DE" sz="1400" b="1" dirty="0" smtClean="0"/>
              <a:t>:</a:t>
            </a:r>
          </a:p>
          <a:p>
            <a:r>
              <a:rPr lang="de-DE" sz="1400" b="1" i="1" dirty="0" smtClean="0"/>
              <a:t>„Obst- und Gemüsegarten von Köln und Bonn“	„wichtige Naherholungsfunktion … hervorragend für eine 					ruhige </a:t>
            </a:r>
            <a:r>
              <a:rPr lang="de-DE" sz="1400" b="1" i="1" dirty="0" err="1" smtClean="0"/>
              <a:t>natur</a:t>
            </a:r>
            <a:r>
              <a:rPr lang="de-DE" sz="1400" b="1" i="1" dirty="0" smtClean="0"/>
              <a:t>- und landschaftsbezogene Erholung „</a:t>
            </a:r>
          </a:p>
        </p:txBody>
      </p:sp>
      <p:sp>
        <p:nvSpPr>
          <p:cNvPr id="2" name="Rechteck 1"/>
          <p:cNvSpPr/>
          <p:nvPr/>
        </p:nvSpPr>
        <p:spPr>
          <a:xfrm>
            <a:off x="165033" y="4921423"/>
            <a:ext cx="35638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1. </a:t>
            </a:r>
            <a:r>
              <a:rPr lang="de-DE" sz="1400" b="1" i="1" dirty="0"/>
              <a:t>Apfelroute</a:t>
            </a:r>
            <a:r>
              <a:rPr lang="de-DE" sz="1400" b="1" dirty="0"/>
              <a:t> </a:t>
            </a:r>
            <a:r>
              <a:rPr lang="de-DE" sz="1400" dirty="0"/>
              <a:t>(</a:t>
            </a:r>
            <a:r>
              <a:rPr lang="de-DE" sz="1400" i="1" dirty="0"/>
              <a:t>Rhein-Voreifel-Touristik)</a:t>
            </a:r>
            <a:endParaRPr lang="de-DE" sz="1400" dirty="0"/>
          </a:p>
        </p:txBody>
      </p:sp>
      <p:sp>
        <p:nvSpPr>
          <p:cNvPr id="3" name="Rechteck 2"/>
          <p:cNvSpPr/>
          <p:nvPr/>
        </p:nvSpPr>
        <p:spPr>
          <a:xfrm>
            <a:off x="5025008" y="4861702"/>
            <a:ext cx="475252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/>
              <a:t>1.</a:t>
            </a:r>
            <a:r>
              <a:rPr lang="de-DE" sz="1400" b="1" dirty="0"/>
              <a:t>Ville-Eifel-Weg</a:t>
            </a:r>
            <a:r>
              <a:rPr lang="de-DE" sz="1400" dirty="0"/>
              <a:t> (Hauptwanderweg 2 des Eifelvereins)</a:t>
            </a:r>
          </a:p>
          <a:p>
            <a:pPr>
              <a:lnSpc>
                <a:spcPct val="150000"/>
              </a:lnSpc>
            </a:pPr>
            <a:r>
              <a:rPr lang="de-DE" sz="1400" dirty="0"/>
              <a:t>2. </a:t>
            </a:r>
            <a:r>
              <a:rPr lang="de-DE" sz="1400" b="1" dirty="0" smtClean="0"/>
              <a:t>Villerücken-Weg</a:t>
            </a:r>
            <a:r>
              <a:rPr lang="de-DE" sz="1400" dirty="0" smtClean="0"/>
              <a:t> </a:t>
            </a:r>
            <a:r>
              <a:rPr lang="de-DE" sz="1400" dirty="0"/>
              <a:t>(früher Hauptwanderweg 2a)</a:t>
            </a:r>
          </a:p>
          <a:p>
            <a:pPr>
              <a:lnSpc>
                <a:spcPct val="150000"/>
              </a:lnSpc>
            </a:pPr>
            <a:r>
              <a:rPr lang="de-DE" sz="1400" dirty="0"/>
              <a:t>3. </a:t>
            </a:r>
            <a:r>
              <a:rPr lang="de-DE" sz="1400" b="1" dirty="0"/>
              <a:t>Rundwanderweg </a:t>
            </a:r>
            <a:r>
              <a:rPr lang="de-DE" sz="1400" b="1" dirty="0" err="1"/>
              <a:t>EifelSpur</a:t>
            </a:r>
            <a:r>
              <a:rPr lang="de-DE" sz="1400" b="1" dirty="0"/>
              <a:t> </a:t>
            </a:r>
            <a:r>
              <a:rPr lang="de-DE" sz="1400" dirty="0"/>
              <a:t>„Zwischen </a:t>
            </a:r>
            <a:r>
              <a:rPr lang="de-DE" sz="1400" dirty="0" err="1"/>
              <a:t>Ville</a:t>
            </a:r>
            <a:r>
              <a:rPr lang="de-DE" sz="1400" dirty="0"/>
              <a:t> und Eifel“</a:t>
            </a:r>
          </a:p>
          <a:p>
            <a:pPr>
              <a:lnSpc>
                <a:spcPct val="150000"/>
              </a:lnSpc>
            </a:pPr>
            <a:endParaRPr lang="de-DE" sz="400" dirty="0"/>
          </a:p>
          <a:p>
            <a:pPr>
              <a:lnSpc>
                <a:spcPct val="150000"/>
              </a:lnSpc>
            </a:pPr>
            <a:r>
              <a:rPr lang="de-DE" sz="1400" dirty="0"/>
              <a:t>in direkte Nachbarschaft liegt ein:		      </a:t>
            </a:r>
          </a:p>
          <a:p>
            <a:pPr>
              <a:lnSpc>
                <a:spcPct val="150000"/>
              </a:lnSpc>
            </a:pPr>
            <a:r>
              <a:rPr lang="de-DE" sz="1400" dirty="0"/>
              <a:t>4. </a:t>
            </a:r>
            <a:r>
              <a:rPr lang="de-DE" sz="1400" b="1" dirty="0"/>
              <a:t>Radweg der </a:t>
            </a:r>
            <a:r>
              <a:rPr lang="de-DE" sz="1400" b="1" dirty="0" err="1"/>
              <a:t>RadRegionRheinland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Michael\Documents\aapacyna\LSV\Windenergie\Visualisierung 19.5.2022 + Zeichnung Meiswinkel\Standort_01_Sechtem.png"/>
          <p:cNvPicPr>
            <a:picLocks noChangeAspect="1" noChangeArrowheads="1"/>
          </p:cNvPicPr>
          <p:nvPr/>
        </p:nvPicPr>
        <p:blipFill>
          <a:blip r:embed="rId2" cstate="print"/>
          <a:srcRect t="31841" b="4478"/>
          <a:stretch>
            <a:fillRect/>
          </a:stretch>
        </p:blipFill>
        <p:spPr bwMode="auto">
          <a:xfrm>
            <a:off x="4802233" y="3933056"/>
            <a:ext cx="4975303" cy="2448272"/>
          </a:xfrm>
          <a:prstGeom prst="rect">
            <a:avLst/>
          </a:prstGeom>
          <a:noFill/>
        </p:spPr>
      </p:pic>
      <p:pic>
        <p:nvPicPr>
          <p:cNvPr id="32774" name="Picture 6" descr="C:\Users\Michael\Documents\aapacyna\LSV\Windenergie\Fotos Videos\Inge 32.jpg"/>
          <p:cNvPicPr>
            <a:picLocks noChangeAspect="1" noChangeArrowheads="1"/>
          </p:cNvPicPr>
          <p:nvPr/>
        </p:nvPicPr>
        <p:blipFill>
          <a:blip r:embed="rId3" cstate="print"/>
          <a:srcRect t="9905" r="46956"/>
          <a:stretch>
            <a:fillRect/>
          </a:stretch>
        </p:blipFill>
        <p:spPr bwMode="auto">
          <a:xfrm>
            <a:off x="200472" y="1196752"/>
            <a:ext cx="4392488" cy="2619994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94174" y="31557"/>
            <a:ext cx="9711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B050"/>
                </a:solidFill>
              </a:rPr>
              <a:t>Landschaftsbild</a:t>
            </a:r>
            <a:r>
              <a:rPr lang="de-DE" sz="2400" b="1" dirty="0" smtClean="0"/>
              <a:t> heute und künftig mit den geplanten Windrädern</a:t>
            </a:r>
          </a:p>
          <a:p>
            <a:endParaRPr lang="de-DE" sz="800" b="1" dirty="0" smtClean="0"/>
          </a:p>
          <a:p>
            <a:r>
              <a:rPr lang="de-DE" sz="1600" b="1" dirty="0" smtClean="0"/>
              <a:t>Villerücken: </a:t>
            </a:r>
            <a:r>
              <a:rPr lang="de-DE" sz="1600" b="1" dirty="0" smtClean="0">
                <a:solidFill>
                  <a:srgbClr val="00B050"/>
                </a:solidFill>
              </a:rPr>
              <a:t>193 ha Landschaftsschutzgebiet</a:t>
            </a:r>
            <a:r>
              <a:rPr lang="de-DE" sz="1600" b="1" dirty="0" smtClean="0"/>
              <a:t>    Rheinebene: </a:t>
            </a:r>
            <a:r>
              <a:rPr lang="de-DE" sz="1600" b="1" dirty="0" smtClean="0">
                <a:solidFill>
                  <a:srgbClr val="FF0000"/>
                </a:solidFill>
              </a:rPr>
              <a:t>überwiegend kein Landschaftsschutz</a:t>
            </a:r>
          </a:p>
          <a:p>
            <a:r>
              <a:rPr lang="de-DE" sz="1400" b="1" dirty="0" smtClean="0">
                <a:solidFill>
                  <a:srgbClr val="FF0000"/>
                </a:solidFill>
              </a:rPr>
              <a:t>				                   </a:t>
            </a:r>
            <a:r>
              <a:rPr lang="de-DE" sz="1400" b="1" dirty="0" smtClean="0"/>
              <a:t>(</a:t>
            </a:r>
            <a:r>
              <a:rPr lang="de-DE" sz="1400" b="1" dirty="0" smtClean="0">
                <a:solidFill>
                  <a:srgbClr val="FF0000"/>
                </a:solidFill>
              </a:rPr>
              <a:t>146 ha kein Landschaftsschutz</a:t>
            </a:r>
            <a:r>
              <a:rPr lang="de-DE" sz="1400" b="1" dirty="0" smtClean="0"/>
              <a:t>, </a:t>
            </a:r>
            <a:r>
              <a:rPr lang="de-DE" sz="1400" b="1" dirty="0" smtClean="0">
                <a:solidFill>
                  <a:srgbClr val="00B050"/>
                </a:solidFill>
              </a:rPr>
              <a:t>88 ha Landschaftsschutz</a:t>
            </a:r>
            <a:r>
              <a:rPr lang="de-DE" sz="1600" b="1" dirty="0" smtClean="0"/>
              <a:t>)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8464" y="6381328"/>
            <a:ext cx="9577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 Visualisierung vom Ortsrand Hemmerich aus            Visualisierung vom Ortsrand Sechtem aus            </a:t>
            </a:r>
            <a:endParaRPr lang="de-DE" sz="1600" b="1" dirty="0"/>
          </a:p>
        </p:txBody>
      </p:sp>
      <p:pic>
        <p:nvPicPr>
          <p:cNvPr id="2050" name="Picture 2" descr="C:\Users\Michael\Documents\aapacyna\LSV\Windenergie\Power Point\PPP 2023.4.17\sni Snipping Tool\Visualisierung Hemmerich.JPG"/>
          <p:cNvPicPr>
            <a:picLocks noChangeAspect="1" noChangeArrowheads="1"/>
          </p:cNvPicPr>
          <p:nvPr/>
        </p:nvPicPr>
        <p:blipFill>
          <a:blip r:embed="rId4" cstate="print"/>
          <a:srcRect t="17008" r="2455" b="9583"/>
          <a:stretch>
            <a:fillRect/>
          </a:stretch>
        </p:blipFill>
        <p:spPr bwMode="auto">
          <a:xfrm>
            <a:off x="200472" y="3924513"/>
            <a:ext cx="4392488" cy="2456815"/>
          </a:xfrm>
          <a:prstGeom prst="rect">
            <a:avLst/>
          </a:prstGeom>
          <a:noFill/>
        </p:spPr>
      </p:pic>
      <p:pic>
        <p:nvPicPr>
          <p:cNvPr id="2" name="Picture 2" descr="C:\Users\Michael\Documents\aapacyna\LSV\Windenergie\Power Point\PPP 2023.4.17\DSC04231.JPG"/>
          <p:cNvPicPr>
            <a:picLocks noChangeAspect="1" noChangeArrowheads="1"/>
          </p:cNvPicPr>
          <p:nvPr/>
        </p:nvPicPr>
        <p:blipFill>
          <a:blip r:embed="rId5" cstate="print"/>
          <a:srcRect t="9870" r="28202"/>
          <a:stretch>
            <a:fillRect/>
          </a:stretch>
        </p:blipFill>
        <p:spPr bwMode="auto">
          <a:xfrm>
            <a:off x="4808984" y="1196752"/>
            <a:ext cx="4953000" cy="263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aapacyna\LSV\Windenergie\Power Point\Geo 8.2019 S. 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0654"/>
          <a:stretch>
            <a:fillRect/>
          </a:stretch>
        </p:blipFill>
        <p:spPr bwMode="auto">
          <a:xfrm>
            <a:off x="2425695" y="116632"/>
            <a:ext cx="7351841" cy="6624736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72008" y="548680"/>
            <a:ext cx="243272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/>
              <a:t>Auf der </a:t>
            </a:r>
            <a:r>
              <a:rPr lang="de-DE" b="1" dirty="0" smtClean="0">
                <a:solidFill>
                  <a:srgbClr val="FF0000"/>
                </a:solidFill>
              </a:rPr>
              <a:t>Ville extrem</a:t>
            </a:r>
            <a:r>
              <a:rPr lang="de-DE" b="1" dirty="0" smtClean="0"/>
              <a:t>: </a:t>
            </a:r>
          </a:p>
          <a:p>
            <a:r>
              <a:rPr lang="de-DE" b="1" dirty="0" smtClean="0"/>
              <a:t>Rotoren der 150 m hohen Windräder drehen sich im Bereich zwischen </a:t>
            </a:r>
            <a:r>
              <a:rPr lang="de-DE" b="1" dirty="0" smtClean="0">
                <a:solidFill>
                  <a:srgbClr val="FF0000"/>
                </a:solidFill>
              </a:rPr>
              <a:t>14 m </a:t>
            </a:r>
            <a:r>
              <a:rPr lang="de-DE" b="1" dirty="0" smtClean="0"/>
              <a:t>und </a:t>
            </a:r>
            <a:r>
              <a:rPr lang="de-DE" b="1" dirty="0" smtClean="0">
                <a:solidFill>
                  <a:srgbClr val="FF0000"/>
                </a:solidFill>
              </a:rPr>
              <a:t>150 m </a:t>
            </a:r>
            <a:r>
              <a:rPr lang="de-DE" b="1" dirty="0" smtClean="0"/>
              <a:t>über dem Boden </a:t>
            </a:r>
            <a:r>
              <a:rPr lang="de-DE" dirty="0" smtClean="0"/>
              <a:t>(Rotor-kreisflächendurch-</a:t>
            </a:r>
            <a:r>
              <a:rPr lang="de-DE" dirty="0" err="1" smtClean="0"/>
              <a:t>messer</a:t>
            </a:r>
            <a:r>
              <a:rPr lang="de-DE" dirty="0" smtClean="0"/>
              <a:t> 136 m) 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6393160" y="1196752"/>
            <a:ext cx="12961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smtClean="0"/>
              <a:t>Kranich</a:t>
            </a:r>
          </a:p>
          <a:p>
            <a:r>
              <a:rPr lang="de-DE" sz="1100" i="1" dirty="0" smtClean="0"/>
              <a:t>Flughöhe: unterhalb der Wolkendecke,</a:t>
            </a:r>
          </a:p>
          <a:p>
            <a:r>
              <a:rPr lang="de-DE" sz="1100" i="1" dirty="0" smtClean="0"/>
              <a:t>Zugvogel, rastet auch auf der Ville</a:t>
            </a:r>
            <a:endParaRPr lang="de-DE" sz="1100" i="1" dirty="0"/>
          </a:p>
        </p:txBody>
      </p:sp>
      <p:pic>
        <p:nvPicPr>
          <p:cNvPr id="33794" name="Picture 2" descr="C:\Users\Michael\Documents\aapacyna\LSV\Windenergie\Fauna\Vögel bei Rösberg Günter Scholz\Günter Scholz _MG_2661.jpg"/>
          <p:cNvPicPr>
            <a:picLocks noChangeAspect="1" noChangeArrowheads="1"/>
          </p:cNvPicPr>
          <p:nvPr/>
        </p:nvPicPr>
        <p:blipFill>
          <a:blip r:embed="rId3" cstate="print"/>
          <a:srcRect l="34166" t="19686" r="36224" b="34379"/>
          <a:stretch>
            <a:fillRect/>
          </a:stretch>
        </p:blipFill>
        <p:spPr bwMode="auto">
          <a:xfrm>
            <a:off x="2504728" y="2492896"/>
            <a:ext cx="936104" cy="1512168"/>
          </a:xfrm>
          <a:prstGeom prst="rect">
            <a:avLst/>
          </a:prstGeom>
          <a:noFill/>
        </p:spPr>
      </p:pic>
      <p:pic>
        <p:nvPicPr>
          <p:cNvPr id="33797" name="Picture 5" descr="C:\Users\Michael\Documents\aapacyna\LSV\Windenergie\Fauna\Vögel bei Rösberg Günter Scholz\GZ_65A2945.jpg"/>
          <p:cNvPicPr>
            <a:picLocks noChangeAspect="1" noChangeArrowheads="1"/>
          </p:cNvPicPr>
          <p:nvPr/>
        </p:nvPicPr>
        <p:blipFill>
          <a:blip r:embed="rId4" cstate="print"/>
          <a:srcRect l="24410" t="12610" r="7559" b="15096"/>
          <a:stretch>
            <a:fillRect/>
          </a:stretch>
        </p:blipFill>
        <p:spPr bwMode="auto">
          <a:xfrm>
            <a:off x="7689304" y="1628800"/>
            <a:ext cx="1944216" cy="1656184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8481392" y="3007985"/>
            <a:ext cx="1020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Weißstorch</a:t>
            </a:r>
            <a:endParaRPr lang="de-DE" sz="1200" b="1" dirty="0"/>
          </a:p>
        </p:txBody>
      </p:sp>
      <p:pic>
        <p:nvPicPr>
          <p:cNvPr id="33798" name="Picture 6" descr="C:\Users\Michael\Documents\aapacyna\LSV\Windenergie\Fauna\Vögel bei Rösberg Günter Scholz\GZ_MG_4981.jpg"/>
          <p:cNvPicPr>
            <a:picLocks noChangeAspect="1" noChangeArrowheads="1"/>
          </p:cNvPicPr>
          <p:nvPr/>
        </p:nvPicPr>
        <p:blipFill>
          <a:blip r:embed="rId5" cstate="print"/>
          <a:srcRect l="4945" t="10643" b="25926"/>
          <a:stretch>
            <a:fillRect/>
          </a:stretch>
        </p:blipFill>
        <p:spPr bwMode="auto">
          <a:xfrm>
            <a:off x="6465168" y="188640"/>
            <a:ext cx="3168352" cy="1411445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6393160" y="1340768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Kraniche</a:t>
            </a:r>
            <a:endParaRPr lang="de-DE" sz="1200" b="1" dirty="0"/>
          </a:p>
        </p:txBody>
      </p:sp>
      <p:pic>
        <p:nvPicPr>
          <p:cNvPr id="33799" name="Picture 7" descr="C:\Users\Michael\Documents\aapacyna\LSV\Windenergie\Fauna\Fotos Robin Hau\Rotmilan .jpg"/>
          <p:cNvPicPr>
            <a:picLocks noChangeAspect="1" noChangeArrowheads="1"/>
          </p:cNvPicPr>
          <p:nvPr/>
        </p:nvPicPr>
        <p:blipFill>
          <a:blip r:embed="rId6" cstate="print"/>
          <a:srcRect l="35209" t="21598" r="16198" b="19011"/>
          <a:stretch>
            <a:fillRect/>
          </a:stretch>
        </p:blipFill>
        <p:spPr bwMode="auto">
          <a:xfrm>
            <a:off x="6177137" y="2996952"/>
            <a:ext cx="1080119" cy="1320145"/>
          </a:xfrm>
          <a:prstGeom prst="rect">
            <a:avLst/>
          </a:prstGeom>
          <a:noFill/>
        </p:spPr>
      </p:pic>
      <p:pic>
        <p:nvPicPr>
          <p:cNvPr id="33800" name="Picture 8" descr="C:\Users\Michael\Documents\aapacyna\LSV\Windenergie\Fauna\Fledermäuse\Fotos Martin Koch\Großer Abendsegler.jpg"/>
          <p:cNvPicPr>
            <a:picLocks noChangeAspect="1" noChangeArrowheads="1"/>
          </p:cNvPicPr>
          <p:nvPr/>
        </p:nvPicPr>
        <p:blipFill>
          <a:blip r:embed="rId7" cstate="print"/>
          <a:srcRect l="12013" t="8592" r="9906"/>
          <a:stretch>
            <a:fillRect/>
          </a:stretch>
        </p:blipFill>
        <p:spPr bwMode="auto">
          <a:xfrm>
            <a:off x="8409384" y="4005064"/>
            <a:ext cx="936104" cy="766112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8481392" y="3284984"/>
            <a:ext cx="1296144" cy="6480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6456" y="3284984"/>
            <a:ext cx="236071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In der </a:t>
            </a:r>
            <a:r>
              <a:rPr lang="de-DE" b="1" dirty="0" smtClean="0">
                <a:solidFill>
                  <a:srgbClr val="FF0000"/>
                </a:solidFill>
              </a:rPr>
              <a:t>Rheinebene</a:t>
            </a:r>
            <a:r>
              <a:rPr lang="de-DE" b="1" dirty="0" smtClean="0"/>
              <a:t> deutlich </a:t>
            </a:r>
            <a:r>
              <a:rPr lang="de-DE" b="1" dirty="0" smtClean="0">
                <a:solidFill>
                  <a:srgbClr val="FF0000"/>
                </a:solidFill>
              </a:rPr>
              <a:t>geringer</a:t>
            </a:r>
            <a:r>
              <a:rPr lang="de-DE" b="1" dirty="0" smtClean="0"/>
              <a:t>:</a:t>
            </a:r>
          </a:p>
          <a:p>
            <a:r>
              <a:rPr lang="de-DE" sz="600" b="1" dirty="0" smtClean="0"/>
              <a:t>  </a:t>
            </a:r>
            <a:endParaRPr lang="de-DE" b="1" dirty="0" smtClean="0"/>
          </a:p>
          <a:p>
            <a:r>
              <a:rPr lang="de-DE" b="1" dirty="0" smtClean="0"/>
              <a:t>Rotoren von Wind-rädern, welche die mögliche Höhe von 250 m ausschöp-fen, drehen sich  zwischen </a:t>
            </a:r>
            <a:r>
              <a:rPr lang="de-DE" b="1" dirty="0" smtClean="0">
                <a:solidFill>
                  <a:srgbClr val="FF0000"/>
                </a:solidFill>
              </a:rPr>
              <a:t>90 m </a:t>
            </a:r>
            <a:r>
              <a:rPr lang="de-DE" b="1" dirty="0" smtClean="0"/>
              <a:t>und </a:t>
            </a:r>
            <a:r>
              <a:rPr lang="de-DE" b="1" dirty="0" smtClean="0">
                <a:solidFill>
                  <a:srgbClr val="FF0000"/>
                </a:solidFill>
              </a:rPr>
              <a:t>250 m </a:t>
            </a:r>
            <a:r>
              <a:rPr lang="de-DE" b="1" dirty="0" smtClean="0"/>
              <a:t>über dem Boden</a:t>
            </a:r>
            <a:r>
              <a:rPr lang="de-DE" dirty="0" smtClean="0"/>
              <a:t> (Rotorkreisflächen-Durchmesser 160 m)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2704" y="116632"/>
            <a:ext cx="24000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u="sng" dirty="0" smtClean="0">
                <a:solidFill>
                  <a:srgbClr val="FF0000"/>
                </a:solidFill>
              </a:rPr>
              <a:t>Kollisionsgefahr</a:t>
            </a:r>
            <a:endParaRPr lang="de-DE" sz="2200" b="1" u="sng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63675" y="2564904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smtClean="0"/>
              <a:t>Flughöhe 70 m</a:t>
            </a:r>
            <a:endParaRPr lang="de-DE" sz="1100" i="1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aapacyna\LSV\Windenergie\Fotos\Bereiche für den Schutz der Natu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4" y="3073102"/>
            <a:ext cx="7259935" cy="366826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-15552" y="1268760"/>
            <a:ext cx="9949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 Windräder kollidieren mit </a:t>
            </a:r>
            <a:r>
              <a:rPr lang="de-DE" sz="2800" b="1" dirty="0" smtClean="0">
                <a:solidFill>
                  <a:srgbClr val="00B050"/>
                </a:solidFill>
              </a:rPr>
              <a:t>Landschafts- </a:t>
            </a:r>
            <a:r>
              <a:rPr lang="de-DE" sz="2800" b="1" dirty="0" smtClean="0"/>
              <a:t>und</a:t>
            </a:r>
            <a:r>
              <a:rPr lang="de-DE" sz="2800" b="1" dirty="0" smtClean="0">
                <a:solidFill>
                  <a:srgbClr val="00B050"/>
                </a:solidFill>
              </a:rPr>
              <a:t> Naturschutz</a:t>
            </a:r>
            <a:r>
              <a:rPr lang="de-DE" sz="2800" b="1" dirty="0" smtClean="0"/>
              <a:t>!</a:t>
            </a:r>
            <a:endParaRPr lang="de-DE" sz="2800" b="1" dirty="0" smtClean="0">
              <a:solidFill>
                <a:srgbClr val="00B050"/>
              </a:solidFill>
            </a:endParaRPr>
          </a:p>
          <a:p>
            <a:endParaRPr lang="de-DE" sz="800" b="1" dirty="0" smtClean="0"/>
          </a:p>
          <a:p>
            <a:r>
              <a:rPr lang="de-DE" b="1" dirty="0" smtClean="0"/>
              <a:t>Der Ville-Rücken zwischen dem </a:t>
            </a:r>
            <a:r>
              <a:rPr lang="de-DE" b="1" dirty="0" smtClean="0">
                <a:solidFill>
                  <a:srgbClr val="00B050"/>
                </a:solidFill>
              </a:rPr>
              <a:t>Ville-Wald</a:t>
            </a:r>
            <a:r>
              <a:rPr lang="de-DE" b="1" dirty="0" smtClean="0"/>
              <a:t> und den </a:t>
            </a:r>
            <a:r>
              <a:rPr lang="de-DE" b="1" dirty="0" smtClean="0">
                <a:solidFill>
                  <a:srgbClr val="FF0000"/>
                </a:solidFill>
              </a:rPr>
              <a:t>Ortschaften</a:t>
            </a:r>
            <a:r>
              <a:rPr lang="de-DE" b="1" dirty="0" smtClean="0"/>
              <a:t> Merten, Rösberg, Hemme- </a:t>
            </a:r>
            <a:r>
              <a:rPr lang="de-DE" b="1" dirty="0" err="1" smtClean="0"/>
              <a:t>rich</a:t>
            </a:r>
            <a:r>
              <a:rPr lang="de-DE" b="1" dirty="0" smtClean="0"/>
              <a:t>, Waldorf und Brenig steht auf Grund seines hohen Wertes </a:t>
            </a:r>
            <a:r>
              <a:rPr lang="de-DE" b="1" dirty="0" smtClean="0">
                <a:solidFill>
                  <a:srgbClr val="00B050"/>
                </a:solidFill>
              </a:rPr>
              <a:t>vollständig</a:t>
            </a:r>
            <a:r>
              <a:rPr lang="de-DE" b="1" dirty="0" smtClean="0"/>
              <a:t> unter </a:t>
            </a:r>
            <a:r>
              <a:rPr lang="de-DE" b="1" dirty="0" smtClean="0">
                <a:solidFill>
                  <a:srgbClr val="00B050"/>
                </a:solidFill>
              </a:rPr>
              <a:t>Land- </a:t>
            </a:r>
            <a:r>
              <a:rPr lang="de-DE" b="1" dirty="0" err="1" smtClean="0">
                <a:solidFill>
                  <a:srgbClr val="00B050"/>
                </a:solidFill>
              </a:rPr>
              <a:t>schaftsschutz</a:t>
            </a:r>
            <a:r>
              <a:rPr lang="de-DE" b="1" dirty="0" smtClean="0"/>
              <a:t>. </a:t>
            </a:r>
            <a:r>
              <a:rPr lang="de-DE" b="1" dirty="0" smtClean="0">
                <a:solidFill>
                  <a:srgbClr val="FF0000"/>
                </a:solidFill>
              </a:rPr>
              <a:t>Vorranggebiete für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Windenergie</a:t>
            </a:r>
            <a:r>
              <a:rPr lang="de-DE" b="1" dirty="0" smtClean="0"/>
              <a:t> dürfen nun auch in Landschaftsschutz-gebieten ausgewiesen werden, wenn ansonsten nicht genügend Raum vorhanden ist.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7473280" y="2924944"/>
            <a:ext cx="25314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Die an das Land-</a:t>
            </a:r>
            <a:br>
              <a:rPr lang="de-DE" b="1" dirty="0" smtClean="0"/>
            </a:br>
            <a:r>
              <a:rPr lang="de-DE" b="1" dirty="0" err="1" smtClean="0"/>
              <a:t>schaftsschutz</a:t>
            </a:r>
            <a:r>
              <a:rPr lang="de-DE" b="1" dirty="0" smtClean="0"/>
              <a:t>-</a:t>
            </a:r>
          </a:p>
          <a:p>
            <a:r>
              <a:rPr lang="de-DE" b="1" dirty="0" smtClean="0"/>
              <a:t>Gebiet angrenzenden</a:t>
            </a:r>
            <a:br>
              <a:rPr lang="de-DE" b="1" dirty="0" smtClean="0"/>
            </a:br>
            <a:r>
              <a:rPr lang="de-DE" b="1" dirty="0" smtClean="0">
                <a:solidFill>
                  <a:srgbClr val="00B050"/>
                </a:solidFill>
              </a:rPr>
              <a:t>Ville-Wälder</a:t>
            </a:r>
            <a:r>
              <a:rPr lang="de-DE" b="1" dirty="0" smtClean="0"/>
              <a:t> sind </a:t>
            </a:r>
            <a:br>
              <a:rPr lang="de-DE" b="1" dirty="0" smtClean="0"/>
            </a:br>
            <a:r>
              <a:rPr lang="de-DE" b="1" dirty="0" smtClean="0"/>
              <a:t>„</a:t>
            </a:r>
            <a:r>
              <a:rPr lang="de-DE" b="1" dirty="0" smtClean="0">
                <a:solidFill>
                  <a:srgbClr val="00B050"/>
                </a:solidFill>
              </a:rPr>
              <a:t>Bereiche für den</a:t>
            </a:r>
            <a:br>
              <a:rPr lang="de-DE" b="1" dirty="0" smtClean="0">
                <a:solidFill>
                  <a:srgbClr val="00B050"/>
                </a:solidFill>
              </a:rPr>
            </a:br>
            <a:r>
              <a:rPr lang="de-DE" b="1" dirty="0" smtClean="0">
                <a:solidFill>
                  <a:srgbClr val="00B050"/>
                </a:solidFill>
              </a:rPr>
              <a:t>Schutz der Natur</a:t>
            </a:r>
            <a:r>
              <a:rPr lang="de-DE" b="1" dirty="0" smtClean="0"/>
              <a:t>“</a:t>
            </a:r>
            <a:br>
              <a:rPr lang="de-DE" b="1" dirty="0" smtClean="0"/>
            </a:br>
            <a:r>
              <a:rPr lang="de-DE" b="1" dirty="0" smtClean="0"/>
              <a:t>und enthalten </a:t>
            </a:r>
            <a:br>
              <a:rPr lang="de-DE" b="1" dirty="0" smtClean="0"/>
            </a:br>
            <a:r>
              <a:rPr lang="de-DE" b="1" dirty="0" smtClean="0"/>
              <a:t>„</a:t>
            </a:r>
            <a:r>
              <a:rPr lang="de-DE" b="1" dirty="0" smtClean="0">
                <a:solidFill>
                  <a:srgbClr val="00B050"/>
                </a:solidFill>
              </a:rPr>
              <a:t>Naturschutz-</a:t>
            </a:r>
            <a:r>
              <a:rPr lang="de-DE" b="1" dirty="0" smtClean="0"/>
              <a:t>“ und</a:t>
            </a:r>
            <a:br>
              <a:rPr lang="de-DE" b="1" dirty="0" smtClean="0"/>
            </a:br>
            <a:r>
              <a:rPr lang="de-DE" b="1" dirty="0" smtClean="0"/>
              <a:t>„</a:t>
            </a:r>
            <a:r>
              <a:rPr lang="de-DE" b="1" dirty="0" smtClean="0">
                <a:solidFill>
                  <a:srgbClr val="00B050"/>
                </a:solidFill>
              </a:rPr>
              <a:t>FFH-Gebiete</a:t>
            </a:r>
            <a:r>
              <a:rPr lang="de-DE" b="1" dirty="0" smtClean="0"/>
              <a:t>“</a:t>
            </a:r>
          </a:p>
        </p:txBody>
      </p:sp>
      <p:pic>
        <p:nvPicPr>
          <p:cNvPr id="5" name="Picture 2" descr="D:\aapacyna\LSV\Windenergie\Fotos\Bereiche für den Schutz der Natu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675607" y="3140968"/>
            <a:ext cx="648072" cy="504056"/>
          </a:xfrm>
          <a:prstGeom prst="rect">
            <a:avLst/>
          </a:prstGeom>
          <a:noFill/>
        </p:spPr>
      </p:pic>
      <p:pic>
        <p:nvPicPr>
          <p:cNvPr id="6" name="Picture 2" descr="D:\aapacyna\LSV\Windenergie\Fotos\Bereiche für den Schutz der Natur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711611" y="4181424"/>
            <a:ext cx="576064" cy="504056"/>
          </a:xfrm>
          <a:prstGeom prst="rect">
            <a:avLst/>
          </a:prstGeom>
          <a:noFill/>
        </p:spPr>
      </p:pic>
      <p:pic>
        <p:nvPicPr>
          <p:cNvPr id="7" name="Picture 2" descr="D:\aapacyna\LSV\Windenergie\Fotos\Bereiche für den Schutz der Natur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766767" y="5233342"/>
            <a:ext cx="504056" cy="432048"/>
          </a:xfrm>
          <a:prstGeom prst="rect">
            <a:avLst/>
          </a:prstGeom>
          <a:noFill/>
        </p:spPr>
      </p:pic>
      <p:pic>
        <p:nvPicPr>
          <p:cNvPr id="8" name="Picture 2" descr="D:\aapacyna\LSV\Windenergie\Fotos\Bereiche für den Schutz der Natur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694759" y="6309802"/>
            <a:ext cx="576064" cy="36004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7473280" y="5667559"/>
            <a:ext cx="2316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Landschaftsinformationssamm</a:t>
            </a:r>
            <a:r>
              <a:rPr lang="de-DE" sz="1200" dirty="0" smtClean="0"/>
              <a:t>-</a:t>
            </a:r>
          </a:p>
          <a:p>
            <a:r>
              <a:rPr lang="de-DE" sz="1200" dirty="0" smtClean="0"/>
              <a:t>lung (LINFOS NRW) des Lan-</a:t>
            </a:r>
          </a:p>
          <a:p>
            <a:r>
              <a:rPr lang="de-DE" sz="1200" dirty="0" smtClean="0"/>
              <a:t>desamtes für Natur, Umwelt </a:t>
            </a:r>
          </a:p>
          <a:p>
            <a:r>
              <a:rPr lang="de-DE" sz="1200" dirty="0" smtClean="0"/>
              <a:t>und Verbraucherschutz  NRW</a:t>
            </a:r>
          </a:p>
          <a:p>
            <a:r>
              <a:rPr lang="de-DE" sz="1200" dirty="0" smtClean="0"/>
              <a:t>(LANUV)</a:t>
            </a:r>
            <a:endParaRPr lang="de-DE" sz="1200" dirty="0"/>
          </a:p>
        </p:txBody>
      </p:sp>
    </p:spTree>
    <p:extLst>
      <p:ext uri="{BB962C8B-B14F-4D97-AF65-F5344CB8AC3E}">
        <p14:creationId xmlns="" xmlns:p14="http://schemas.microsoft.com/office/powerpoint/2010/main" val="31790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SV A4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1407</Words>
  <Application>Microsoft Office PowerPoint</Application>
  <PresentationFormat>A4-Papier (210x297 mm)</PresentationFormat>
  <Paragraphs>230</Paragraphs>
  <Slides>19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LSV A4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Benninghaus</dc:creator>
  <cp:lastModifiedBy>Michael</cp:lastModifiedBy>
  <cp:revision>513</cp:revision>
  <dcterms:created xsi:type="dcterms:W3CDTF">2006-05-29T19:11:35Z</dcterms:created>
  <dcterms:modified xsi:type="dcterms:W3CDTF">2023-08-15T14:14:00Z</dcterms:modified>
</cp:coreProperties>
</file>